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0"/>
  </p:notesMasterIdLst>
  <p:sldIdLst>
    <p:sldId id="292" r:id="rId2"/>
    <p:sldId id="430" r:id="rId3"/>
    <p:sldId id="383" r:id="rId4"/>
    <p:sldId id="384" r:id="rId5"/>
    <p:sldId id="385" r:id="rId6"/>
    <p:sldId id="431" r:id="rId7"/>
    <p:sldId id="389" r:id="rId8"/>
    <p:sldId id="390" r:id="rId9"/>
    <p:sldId id="391" r:id="rId10"/>
    <p:sldId id="356" r:id="rId11"/>
    <p:sldId id="420" r:id="rId12"/>
    <p:sldId id="421" r:id="rId13"/>
    <p:sldId id="419" r:id="rId14"/>
    <p:sldId id="392" r:id="rId15"/>
    <p:sldId id="395" r:id="rId16"/>
    <p:sldId id="422" r:id="rId17"/>
    <p:sldId id="402" r:id="rId18"/>
    <p:sldId id="404" r:id="rId19"/>
    <p:sldId id="405" r:id="rId20"/>
    <p:sldId id="406" r:id="rId21"/>
    <p:sldId id="407" r:id="rId22"/>
    <p:sldId id="408" r:id="rId23"/>
    <p:sldId id="409" r:id="rId24"/>
    <p:sldId id="423" r:id="rId25"/>
    <p:sldId id="410" r:id="rId26"/>
    <p:sldId id="411" r:id="rId27"/>
    <p:sldId id="412" r:id="rId28"/>
    <p:sldId id="413" r:id="rId29"/>
    <p:sldId id="414" r:id="rId30"/>
    <p:sldId id="415" r:id="rId31"/>
    <p:sldId id="416" r:id="rId32"/>
    <p:sldId id="417" r:id="rId33"/>
    <p:sldId id="418" r:id="rId34"/>
    <p:sldId id="424" r:id="rId35"/>
    <p:sldId id="425" r:id="rId36"/>
    <p:sldId id="426" r:id="rId37"/>
    <p:sldId id="427" r:id="rId38"/>
    <p:sldId id="428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AFC"/>
    <a:srgbClr val="F7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370" autoAdjust="0"/>
    <p:restoredTop sz="94660"/>
  </p:normalViewPr>
  <p:slideViewPr>
    <p:cSldViewPr snapToGrid="0">
      <p:cViewPr>
        <p:scale>
          <a:sx n="20" d="100"/>
          <a:sy n="20" d="100"/>
        </p:scale>
        <p:origin x="187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84732-4856-497D-9364-DC45BEF1AB90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7A196-046D-4531-9D8C-7556B3A2E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749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924CA-6A07-FCCB-4579-E594C4D2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6C4E1-6315-46BE-9A34-B160BC36B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7C85B-E939-2E5F-A3B4-F52B2529C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D15C3-6FB9-7BA3-5B9B-21DCDD2AE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717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E1A29-3E44-F38E-4157-8282E206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8D83AA-5A7C-7C10-3FEA-2C7A6CCD3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263E2-D609-A3ED-9C93-01526ADE2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5EBDE-6D16-1B11-4197-2220477D1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56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E1A29-3E44-F38E-4157-8282E206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8D83AA-5A7C-7C10-3FEA-2C7A6CCD3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263E2-D609-A3ED-9C93-01526ADE2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5EBDE-6D16-1B11-4197-2220477D1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56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B3B23-E373-DF3C-5F7A-B6DB4EED1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DB869D-26C6-CC67-AD0B-90A891AD9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696EF7-8293-B744-B85D-93E1F5309B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0B23E-B78B-0490-BB14-8F2D0881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683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67E6-2388-28DE-62F1-020225D50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3D22F-B96C-3D65-A068-824CDE412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BD4442-67C1-EE8C-F84F-8D0C292F7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89D95-EE31-C9AD-A47B-444866070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20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6807-DF7F-BCFC-864E-1FFFB32F9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6CD5E-16E7-CB74-0853-DD3BDCA4D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76FBD3-D801-B158-9321-4F3A8F658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BB712-153C-A0CA-933A-0DDB8E532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782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924CA-6A07-FCCB-4579-E594C4D2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6C4E1-6315-46BE-9A34-B160BC36B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7C85B-E939-2E5F-A3B4-F52B2529C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D15C3-6FB9-7BA3-5B9B-21DCDD2AE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717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FD9AE-0F9C-64C4-73D2-38587DDD2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99F3C0-8793-EA9F-2594-D3B8823CF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3E6D54-DC62-E963-8139-2DAD334D4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20104-E582-67EE-80FD-3FACDBC55F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691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6807-DF7F-BCFC-864E-1FFFB32F9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6CD5E-16E7-CB74-0853-DD3BDCA4D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76FBD3-D801-B158-9321-4F3A8F658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BB712-153C-A0CA-933A-0DDB8E532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782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6807-DF7F-BCFC-864E-1FFFB32F9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6CD5E-16E7-CB74-0853-DD3BDCA4D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76FBD3-D801-B158-9321-4F3A8F658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BB712-153C-A0CA-933A-0DDB8E532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7822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924CA-6A07-FCCB-4579-E594C4D2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6C4E1-6315-46BE-9A34-B160BC36B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7C85B-E939-2E5F-A3B4-F52B2529C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D15C3-6FB9-7BA3-5B9B-21DCDD2AE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7171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952E0-3DC0-831C-4EE5-7769F1D52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ADAD5-3818-FD7D-88F2-7CAAFA065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5C1840-4CAD-CC6C-3EB8-E004D2648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41C53-115B-26C3-D72C-DF63A436A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515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A6C0-B31A-5217-0C93-0E73BBAA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B35C4-715A-6E09-FFBC-A7EF02AD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9DFCB-FB4D-DBF6-DCF9-D16994D94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9385D-7448-7CE0-8DEF-82F14D26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7A196-046D-4531-9D8C-7556B3A2EC13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830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7F310-4B82-888C-0639-EA539206C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E492C-2D83-B8D7-6BB6-56CD71241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08EE78-0F4C-BF6A-13A9-34013B22A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69B50-5C10-80AE-1A4D-E48F2C5148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0282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DFA55-5C8A-4B8F-5375-89E71EE18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04B50E-5C85-9CC7-CE41-97EA9C9C0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D6B7B4-E58A-56ED-573E-D9C8A9BFA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48178-0237-5BA5-5DBB-02EB05E8EB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5404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FCB3C-2408-55FF-508D-65D65483E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D94AEC-F8E8-1ECA-8088-335784D82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754D4D-51AB-2540-2656-19D87781D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115F8-CB8C-AE5C-FF7F-5F57C2FB1C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2294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5D613-8B33-40EC-505B-60D614751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07E125-61F8-BE2E-B40F-7B362585E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2AE47-7690-37B9-D75A-B4C5E52BF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8B10F-871E-5F37-02EA-D566EDA37A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870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4A91-2A2A-D404-1085-F1ED24A95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CE62BA-0755-3381-B3CA-CE06AAE9B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73EE13-7A36-E5AE-5EB1-5F859CF4D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4B918-4829-2D18-D773-EBE1023BBD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7A196-046D-4531-9D8C-7556B3A2EC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990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2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00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6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3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7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1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67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4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9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9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06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1106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71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87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39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97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49D334-5EBF-38C4-4868-084735CCA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18"/>
          <a:stretch/>
        </p:blipFill>
        <p:spPr>
          <a:xfrm rot="20629716">
            <a:off x="331595" y="1363893"/>
            <a:ext cx="1800944" cy="32971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FCEF878-650D-0526-C72F-71831F49D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2736" y="1670376"/>
            <a:ext cx="9930248" cy="3343274"/>
          </a:xfrm>
        </p:spPr>
        <p:txBody>
          <a:bodyPr>
            <a:noAutofit/>
          </a:bodyPr>
          <a:lstStyle/>
          <a:p>
            <a:r>
              <a:rPr lang="en-GB" sz="2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THIRST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7A274F3-7243-2243-6A86-452F5D7EE32D}"/>
              </a:ext>
            </a:extLst>
          </p:cNvPr>
          <p:cNvSpPr txBox="1">
            <a:spLocks/>
          </p:cNvSpPr>
          <p:nvPr/>
        </p:nvSpPr>
        <p:spPr>
          <a:xfrm>
            <a:off x="9100417" y="1477829"/>
            <a:ext cx="267485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tx1">
                    <a:lumMod val="75000"/>
                  </a:schemeClr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47625" dist="12700" dir="2700000" algn="tl" rotWithShape="0">
                    <a:srgbClr val="000000">
                      <a:alpha val="36000"/>
                    </a:srgbClr>
                  </a:outerShdw>
                </a:effectLst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Ps 63:1-8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C6E6FB-5F9C-9E55-16D0-250A6FA1DB5A}"/>
              </a:ext>
            </a:extLst>
          </p:cNvPr>
          <p:cNvSpPr txBox="1">
            <a:spLocks/>
          </p:cNvSpPr>
          <p:nvPr/>
        </p:nvSpPr>
        <p:spPr>
          <a:xfrm>
            <a:off x="1822736" y="4365523"/>
            <a:ext cx="9297548" cy="10746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7200" cap="none" dirty="0"/>
              <a:t>Thirst: Spiritual Warfare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136116-98C6-B296-A71E-77DC7B2D57AA}"/>
              </a:ext>
            </a:extLst>
          </p:cNvPr>
          <p:cNvSpPr txBox="1">
            <a:spLocks/>
          </p:cNvSpPr>
          <p:nvPr/>
        </p:nvSpPr>
        <p:spPr>
          <a:xfrm>
            <a:off x="1861813" y="5305331"/>
            <a:ext cx="9297548" cy="748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4300" cap="none" dirty="0"/>
              <a:t>Part 1: Know Your Enemy</a:t>
            </a:r>
          </a:p>
        </p:txBody>
      </p:sp>
    </p:spTree>
    <p:extLst>
      <p:ext uri="{BB962C8B-B14F-4D97-AF65-F5344CB8AC3E}">
        <p14:creationId xmlns:p14="http://schemas.microsoft.com/office/powerpoint/2010/main" val="1737389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170aec3-92b5-48bd-825c-0a733c5d6b68">
            <a:hlinkClick r:id="" action="ppaction://media"/>
            <a:extLst>
              <a:ext uri="{FF2B5EF4-FFF2-40B4-BE49-F238E27FC236}">
                <a16:creationId xmlns:a16="http://schemas.microsoft.com/office/drawing/2014/main" id="{3C1DFBB9-33B2-CAA6-2B85-B6BCA78149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3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64C4E-687D-DA03-B691-0CC1EE61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751B5-FE86-B5BC-94AD-B1AA595F4F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0833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8000" cap="none" dirty="0"/>
              <a:t>Spiritual Warfare Seriously?</a:t>
            </a:r>
          </a:p>
        </p:txBody>
      </p:sp>
    </p:spTree>
    <p:extLst>
      <p:ext uri="{BB962C8B-B14F-4D97-AF65-F5344CB8AC3E}">
        <p14:creationId xmlns:p14="http://schemas.microsoft.com/office/powerpoint/2010/main" val="764980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48550-BC7E-8A18-5BB0-E14787E7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32903A-8EFB-F96E-6384-5F6CBE28217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“For we are not fighting against flesh-and-blood enemies, but against evil rulers and authorities of the unseen world, against mighty powers in this dark world, and against evil spirits in the heavenly places.”</a:t>
            </a:r>
          </a:p>
          <a:p>
            <a:pPr marL="0" indent="0" algn="r">
              <a:buNone/>
            </a:pPr>
            <a:r>
              <a:rPr lang="en-GB" sz="4000" cap="none" dirty="0"/>
              <a:t>Ephesians ‬ ‭6‬:‭812 ‭NLT	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1E2B03-1003-E38C-58B9-9C94A20E09DC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Key Scriptures:‬‬‭‭</a:t>
            </a:r>
          </a:p>
        </p:txBody>
      </p:sp>
    </p:spTree>
    <p:extLst>
      <p:ext uri="{BB962C8B-B14F-4D97-AF65-F5344CB8AC3E}">
        <p14:creationId xmlns:p14="http://schemas.microsoft.com/office/powerpoint/2010/main" val="3632579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48550-BC7E-8A18-5BB0-E14787E7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1E2B03-1003-E38C-58B9-9C94A20E09DC}"/>
              </a:ext>
            </a:extLst>
          </p:cNvPr>
          <p:cNvSpPr txBox="1">
            <a:spLocks/>
          </p:cNvSpPr>
          <p:nvPr/>
        </p:nvSpPr>
        <p:spPr>
          <a:xfrm>
            <a:off x="981074" y="957486"/>
            <a:ext cx="5614603" cy="31319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800"/>
              <a:t>Spiritual Warfare‬‬‭‭ Seriously?</a:t>
            </a:r>
          </a:p>
        </p:txBody>
      </p:sp>
      <p:pic>
        <p:nvPicPr>
          <p:cNvPr id="6" name="Picture 5" descr="A person carrying a target and a rocket&#10;&#10;AI-generated content may be incorrect.">
            <a:extLst>
              <a:ext uri="{FF2B5EF4-FFF2-40B4-BE49-F238E27FC236}">
                <a16:creationId xmlns:a16="http://schemas.microsoft.com/office/drawing/2014/main" id="{786CCABE-4287-6987-83A1-2C9125632B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13" r="10510"/>
          <a:stretch>
            <a:fillRect/>
          </a:stretch>
        </p:blipFill>
        <p:spPr>
          <a:xfrm>
            <a:off x="7980598" y="1420328"/>
            <a:ext cx="2854905" cy="401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33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AB612-155E-10D8-516B-0D178EF61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6CBBC3C-1C07-6A2E-BF37-7E1630EA4D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7077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4000" cap="none" dirty="0"/>
          </a:p>
          <a:p>
            <a:pPr marL="0" indent="0" algn="ctr">
              <a:buNone/>
            </a:pPr>
            <a:r>
              <a:rPr lang="en-GB" sz="8000" cap="none" dirty="0"/>
              <a:t>Who is our God? </a:t>
            </a:r>
          </a:p>
        </p:txBody>
      </p:sp>
    </p:spTree>
    <p:extLst>
      <p:ext uri="{BB962C8B-B14F-4D97-AF65-F5344CB8AC3E}">
        <p14:creationId xmlns:p14="http://schemas.microsoft.com/office/powerpoint/2010/main" val="3091642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AFD18-8462-A2D1-8502-D8F88C5A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093C997-9C77-7457-3CA3-24A68B7CF4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678149"/>
            <a:ext cx="10784879" cy="4915295"/>
          </a:xfrm>
        </p:spPr>
        <p:txBody>
          <a:bodyPr>
            <a:noAutofit/>
          </a:bodyPr>
          <a:lstStyle/>
          <a:p>
            <a:r>
              <a:rPr lang="en-GB" sz="4000" cap="none" dirty="0"/>
              <a:t>God is the uncreated creator and ultimate authority. (1 Timothy 6:15)</a:t>
            </a:r>
          </a:p>
          <a:p>
            <a:r>
              <a:rPr lang="en-GB" sz="4000" cap="none" dirty="0"/>
              <a:t>God wins! (Revelation)</a:t>
            </a:r>
          </a:p>
          <a:p>
            <a:r>
              <a:rPr lang="en-GB" sz="4000" cap="none" dirty="0"/>
              <a:t>God’s children have the Holy Spirit. (1 John 4:4)</a:t>
            </a:r>
          </a:p>
          <a:p>
            <a:r>
              <a:rPr lang="en-GB" sz="4000" cap="none" dirty="0"/>
              <a:t>God created angels to worship and serve Him. (Hebrews 1:14)</a:t>
            </a:r>
          </a:p>
          <a:p>
            <a:endParaRPr lang="en-GB" sz="4000" cap="none" dirty="0"/>
          </a:p>
        </p:txBody>
      </p:sp>
    </p:spTree>
    <p:extLst>
      <p:ext uri="{BB962C8B-B14F-4D97-AF65-F5344CB8AC3E}">
        <p14:creationId xmlns:p14="http://schemas.microsoft.com/office/powerpoint/2010/main" val="1852229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25C80-B893-1839-7B6A-6130D7062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8B4C3E-AF86-24DB-FEB6-C904961D46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7758278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Knowing that the ending is already written (Jesus wins), how does that change the way you live your day-to-day life?</a:t>
            </a:r>
          </a:p>
          <a:p>
            <a:r>
              <a:rPr lang="en-GB" sz="4000" cap="none" dirty="0"/>
              <a:t>How have angels helped or fought for you on your journey with God?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491AE9-C834-36E6-3AA7-537EBBE21BF6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4800" cap="none" dirty="0"/>
              <a:t>Spiritual Warfare</a:t>
            </a:r>
            <a:endParaRPr lang="en-US" sz="4800" cap="none" dirty="0"/>
          </a:p>
        </p:txBody>
      </p:sp>
      <p:pic>
        <p:nvPicPr>
          <p:cNvPr id="7" name="Graphic 6" descr="Group brainstorm outline">
            <a:extLst>
              <a:ext uri="{FF2B5EF4-FFF2-40B4-BE49-F238E27FC236}">
                <a16:creationId xmlns:a16="http://schemas.microsoft.com/office/drawing/2014/main" id="{682EDD10-B4A2-A640-270E-3380AAD5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0542" y="1916560"/>
            <a:ext cx="2974807" cy="2974807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81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64C4E-687D-DA03-B691-0CC1EE61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751B5-FE86-B5BC-94AD-B1AA595F4F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7077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4000" cap="none" dirty="0"/>
          </a:p>
          <a:p>
            <a:pPr marL="0" indent="0" algn="ctr">
              <a:buNone/>
            </a:pPr>
            <a:r>
              <a:rPr lang="en-GB" sz="8000" cap="none" dirty="0"/>
              <a:t>Who is the Enemy? </a:t>
            </a:r>
          </a:p>
        </p:txBody>
      </p:sp>
    </p:spTree>
    <p:extLst>
      <p:ext uri="{BB962C8B-B14F-4D97-AF65-F5344CB8AC3E}">
        <p14:creationId xmlns:p14="http://schemas.microsoft.com/office/powerpoint/2010/main" val="1432177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r>
              <a:rPr lang="en-GB" sz="4000" cap="none" dirty="0"/>
              <a:t>Satan means adversary. (Matthew 4:10)</a:t>
            </a:r>
          </a:p>
          <a:p>
            <a:r>
              <a:rPr lang="en-GB" sz="4000" cap="none" dirty="0"/>
              <a:t>Devil means slanderer. (Matthew 4:1)</a:t>
            </a:r>
          </a:p>
          <a:p>
            <a:r>
              <a:rPr lang="en-GB" sz="4000" cap="none" dirty="0"/>
              <a:t>He is called…</a:t>
            </a:r>
          </a:p>
          <a:p>
            <a:r>
              <a:rPr lang="en-GB" sz="4000" cap="none" dirty="0" err="1"/>
              <a:t>Beelzebul</a:t>
            </a:r>
            <a:r>
              <a:rPr lang="en-GB" sz="4000" cap="none" dirty="0"/>
              <a:t>/Beelzebub. (Matthew 12:24)</a:t>
            </a:r>
          </a:p>
          <a:p>
            <a:r>
              <a:rPr lang="en-GB" sz="4000" cap="none" dirty="0"/>
              <a:t>Serpent. (Genesis 3:1)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Names/Titles</a:t>
            </a:r>
          </a:p>
        </p:txBody>
      </p:sp>
    </p:spTree>
    <p:extLst>
      <p:ext uri="{BB962C8B-B14F-4D97-AF65-F5344CB8AC3E}">
        <p14:creationId xmlns:p14="http://schemas.microsoft.com/office/powerpoint/2010/main" val="1088977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r>
              <a:rPr lang="en-GB" sz="4000" cap="none" dirty="0"/>
              <a:t>Morning star/Lucifer (Isaiah 14:12)</a:t>
            </a:r>
          </a:p>
          <a:p>
            <a:r>
              <a:rPr lang="en-GB" sz="4000" cap="none" dirty="0"/>
              <a:t>Dragon. (Revelation 12:9)</a:t>
            </a:r>
          </a:p>
          <a:p>
            <a:r>
              <a:rPr lang="en-GB" sz="4000" cap="none" dirty="0"/>
              <a:t>The evil one. (Matthew 13:19)</a:t>
            </a:r>
          </a:p>
          <a:p>
            <a:r>
              <a:rPr lang="en-GB" sz="4000" cap="none" dirty="0"/>
              <a:t>The ruler of this world. (John 12:31)</a:t>
            </a:r>
          </a:p>
          <a:p>
            <a:r>
              <a:rPr lang="en-GB" sz="4000" cap="none" dirty="0"/>
              <a:t>The god of this world. (2 Corinthians 4:4)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Names/Titles</a:t>
            </a:r>
          </a:p>
        </p:txBody>
      </p:sp>
    </p:spTree>
    <p:extLst>
      <p:ext uri="{BB962C8B-B14F-4D97-AF65-F5344CB8AC3E}">
        <p14:creationId xmlns:p14="http://schemas.microsoft.com/office/powerpoint/2010/main" val="180177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r>
              <a:rPr lang="en-GB" sz="4000" cap="none" dirty="0"/>
              <a:t>The accuser of believers. (Revelation 12:10)</a:t>
            </a:r>
          </a:p>
          <a:p>
            <a:r>
              <a:rPr lang="en-GB" sz="4000" cap="none" dirty="0"/>
              <a:t>The father of lies. (John 8:44)</a:t>
            </a:r>
          </a:p>
          <a:p>
            <a:r>
              <a:rPr lang="en-GB" sz="4000" cap="none" dirty="0"/>
              <a:t>The deceiver of this world. (Revelation 12:9)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Names/Titles</a:t>
            </a:r>
          </a:p>
        </p:txBody>
      </p:sp>
    </p:spTree>
    <p:extLst>
      <p:ext uri="{BB962C8B-B14F-4D97-AF65-F5344CB8AC3E}">
        <p14:creationId xmlns:p14="http://schemas.microsoft.com/office/powerpoint/2010/main" val="2559464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r>
              <a:rPr lang="en-GB" sz="4000" cap="none" dirty="0"/>
              <a:t>Satan, created by God, was originally good. (Colossians 1:16)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Perfection</a:t>
            </a:r>
          </a:p>
        </p:txBody>
      </p:sp>
    </p:spTree>
    <p:extLst>
      <p:ext uri="{BB962C8B-B14F-4D97-AF65-F5344CB8AC3E}">
        <p14:creationId xmlns:p14="http://schemas.microsoft.com/office/powerpoint/2010/main" val="397821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4"/>
            <a:ext cx="10894768" cy="4181192"/>
          </a:xfrm>
        </p:spPr>
        <p:txBody>
          <a:bodyPr>
            <a:noAutofit/>
          </a:bodyPr>
          <a:lstStyle/>
          <a:p>
            <a:r>
              <a:rPr lang="en-GB" sz="4000" cap="none" dirty="0"/>
              <a:t>Satan, created by God, was originally good. (Colossians 1:16)</a:t>
            </a:r>
          </a:p>
          <a:p>
            <a:r>
              <a:rPr lang="en-GB" sz="4000" cap="none" dirty="0"/>
              <a:t>God deemed His creation, including Satan, as very good. (Genesis 1:31)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Perfection</a:t>
            </a:r>
          </a:p>
        </p:txBody>
      </p:sp>
    </p:spTree>
    <p:extLst>
      <p:ext uri="{BB962C8B-B14F-4D97-AF65-F5344CB8AC3E}">
        <p14:creationId xmlns:p14="http://schemas.microsoft.com/office/powerpoint/2010/main" val="3273626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Has access to God’s throne. </a:t>
            </a:r>
          </a:p>
          <a:p>
            <a:r>
              <a:rPr lang="en-GB" sz="4000" cap="none" dirty="0"/>
              <a:t>Present in the Garden of Eden. </a:t>
            </a:r>
          </a:p>
          <a:p>
            <a:r>
              <a:rPr lang="en-GB" sz="4000" cap="none" dirty="0"/>
              <a:t>Describes him as being perfect from the day he was created, beautiful, full of wisdom. </a:t>
            </a:r>
          </a:p>
          <a:p>
            <a:r>
              <a:rPr lang="en-GB" sz="4000" cap="none" dirty="0"/>
              <a:t>Refers to this being as an anointed cherub.</a:t>
            </a:r>
          </a:p>
          <a:p>
            <a:pPr marL="0" indent="0" algn="r">
              <a:buNone/>
            </a:pPr>
            <a:r>
              <a:rPr lang="en-GB" sz="4000" cap="none" dirty="0"/>
              <a:t>(Ezekiel 28:12-14 NKJV)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Position</a:t>
            </a:r>
            <a:endParaRPr lang="en-GB" sz="3000" cap="none" dirty="0"/>
          </a:p>
        </p:txBody>
      </p:sp>
    </p:spTree>
    <p:extLst>
      <p:ext uri="{BB962C8B-B14F-4D97-AF65-F5344CB8AC3E}">
        <p14:creationId xmlns:p14="http://schemas.microsoft.com/office/powerpoint/2010/main" val="2831331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2F31A-954D-BD20-5175-7A0D266BB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8EDB443-1C4D-96EE-6EDD-939CCFD547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Satan's pride led him from a blameless state to one of wickedness and violence.</a:t>
            </a:r>
          </a:p>
          <a:p>
            <a:pPr marL="0" indent="0">
              <a:buNone/>
            </a:pPr>
            <a:endParaRPr lang="en-GB" sz="4000" cap="none" dirty="0"/>
          </a:p>
          <a:p>
            <a:pPr marL="0" indent="0" algn="r">
              <a:buNone/>
            </a:pPr>
            <a:r>
              <a:rPr lang="en-GB" sz="4000" cap="none" dirty="0"/>
              <a:t>(Ezekiel 28:15-17 NLT)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CB81F1C-4357-0831-0681-3413B0EA6C11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Pride‬‬‭‭</a:t>
            </a:r>
          </a:p>
        </p:txBody>
      </p:sp>
    </p:spTree>
    <p:extLst>
      <p:ext uri="{BB962C8B-B14F-4D97-AF65-F5344CB8AC3E}">
        <p14:creationId xmlns:p14="http://schemas.microsoft.com/office/powerpoint/2010/main" val="682714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Ascending into heaven </a:t>
            </a:r>
          </a:p>
          <a:p>
            <a:r>
              <a:rPr lang="en-GB" sz="4000" cap="none" dirty="0"/>
              <a:t>Raising his throne above the stars of God </a:t>
            </a:r>
          </a:p>
          <a:p>
            <a:r>
              <a:rPr lang="en-GB" sz="4000" cap="none" dirty="0"/>
              <a:t>Sitting enthroned on the mount of assembly </a:t>
            </a:r>
          </a:p>
          <a:p>
            <a:r>
              <a:rPr lang="en-GB" sz="4000" cap="none" dirty="0"/>
              <a:t>Ascending above the clouds </a:t>
            </a:r>
          </a:p>
          <a:p>
            <a:r>
              <a:rPr lang="en-GB" sz="4000" cap="none" dirty="0"/>
              <a:t>Making himself like the Most High</a:t>
            </a:r>
            <a:r>
              <a:rPr lang="en-GB" sz="3600" b="0" i="0" dirty="0">
                <a:effectLst/>
                <a:latin typeface="UICTFontTextStyleBody"/>
              </a:rPr>
              <a:t> </a:t>
            </a:r>
            <a:endParaRPr lang="en-GB" sz="3600" dirty="0">
              <a:effectLst/>
              <a:latin typeface=".AppleSystemUIFont"/>
            </a:endParaRPr>
          </a:p>
          <a:p>
            <a:pPr marL="0" indent="0" algn="r">
              <a:buNone/>
            </a:pPr>
            <a:r>
              <a:rPr lang="en-GB" sz="4000" cap="none" dirty="0"/>
              <a:t>(Isaiah 14:12-14 NKJV)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Pride‬‬‭‭</a:t>
            </a:r>
          </a:p>
        </p:txBody>
      </p:sp>
    </p:spTree>
    <p:extLst>
      <p:ext uri="{BB962C8B-B14F-4D97-AF65-F5344CB8AC3E}">
        <p14:creationId xmlns:p14="http://schemas.microsoft.com/office/powerpoint/2010/main" val="3050278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85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The consequence of Satan’s prideful rebellion was that he was cast down from heaven…</a:t>
            </a:r>
          </a:p>
          <a:p>
            <a:pPr marL="0" indent="0">
              <a:buNone/>
            </a:pPr>
            <a:endParaRPr lang="en-GB" sz="4000" cap="none" dirty="0"/>
          </a:p>
          <a:p>
            <a:pPr marL="0" indent="0">
              <a:buNone/>
            </a:pPr>
            <a:r>
              <a:rPr lang="en-GB" sz="4000" cap="none" dirty="0"/>
              <a:t>“… I saw Satan fall from heaven like lightning!”</a:t>
            </a:r>
            <a:endParaRPr lang="en-GB" sz="3600" dirty="0">
              <a:effectLst/>
              <a:latin typeface=".AppleSystemUIFont"/>
            </a:endParaRPr>
          </a:p>
          <a:p>
            <a:pPr marL="0" indent="0" algn="r">
              <a:buNone/>
            </a:pPr>
            <a:r>
              <a:rPr lang="en-GB" sz="4000" cap="none" dirty="0"/>
              <a:t>(Luke 10:17-18 NLT)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Pride</a:t>
            </a:r>
          </a:p>
        </p:txBody>
      </p:sp>
    </p:spTree>
    <p:extLst>
      <p:ext uri="{BB962C8B-B14F-4D97-AF65-F5344CB8AC3E}">
        <p14:creationId xmlns:p14="http://schemas.microsoft.com/office/powerpoint/2010/main" val="1654911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85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Satan orchestrated a rebellion against God and persuaded one-third of the angels to join him. </a:t>
            </a:r>
          </a:p>
          <a:p>
            <a:pPr marL="0" indent="0">
              <a:buNone/>
            </a:pPr>
            <a:endParaRPr lang="en-GB" sz="3600" dirty="0">
              <a:effectLst/>
              <a:latin typeface=".AppleSystemUIFont"/>
            </a:endParaRPr>
          </a:p>
          <a:p>
            <a:pPr marL="0" indent="0" algn="r">
              <a:buNone/>
            </a:pPr>
            <a:r>
              <a:rPr lang="en-GB" sz="4000" cap="none" dirty="0"/>
              <a:t>(Revelation 12:3-4 NLT)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Persuasion</a:t>
            </a:r>
          </a:p>
        </p:txBody>
      </p:sp>
    </p:spTree>
    <p:extLst>
      <p:ext uri="{BB962C8B-B14F-4D97-AF65-F5344CB8AC3E}">
        <p14:creationId xmlns:p14="http://schemas.microsoft.com/office/powerpoint/2010/main" val="1529445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894768" cy="4885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cap="none" dirty="0"/>
              <a:t>A place was created for Satan and his demons that we have come to know as hell. Revelation describes the time when they will be thrown in the fiery lake forever. </a:t>
            </a:r>
            <a:endParaRPr lang="en-GB" sz="3600" dirty="0">
              <a:effectLst/>
              <a:latin typeface=".AppleSystemUIFont"/>
            </a:endParaRPr>
          </a:p>
          <a:p>
            <a:pPr marL="0" indent="0" algn="r">
              <a:buNone/>
            </a:pPr>
            <a:r>
              <a:rPr lang="en-GB" sz="4000" cap="none" dirty="0"/>
              <a:t>(Matthew 25:41 NLT)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Satan’s Place</a:t>
            </a:r>
          </a:p>
        </p:txBody>
      </p:sp>
    </p:spTree>
    <p:extLst>
      <p:ext uri="{BB962C8B-B14F-4D97-AF65-F5344CB8AC3E}">
        <p14:creationId xmlns:p14="http://schemas.microsoft.com/office/powerpoint/2010/main" val="2199881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25C80-B893-1839-7B6A-6130D7062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8B4C3E-AF86-24DB-FEB6-C904961D46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7758278" cy="4885111"/>
          </a:xfrm>
        </p:spPr>
        <p:txBody>
          <a:bodyPr>
            <a:noAutofit/>
          </a:bodyPr>
          <a:lstStyle/>
          <a:p>
            <a:endParaRPr lang="en-GB" cap="none" dirty="0"/>
          </a:p>
          <a:p>
            <a:r>
              <a:rPr lang="en-GB" sz="4000" cap="none" dirty="0"/>
              <a:t>Satan’s pride ultimately resulted in his destruction. What lessons can we learn from this?</a:t>
            </a:r>
            <a:endParaRPr lang="en-GB" sz="4000" cap="none" dirty="0">
              <a:latin typeface="UICTFontTextStyleBody"/>
            </a:endParaRPr>
          </a:p>
          <a:p>
            <a:r>
              <a:rPr lang="en-GB" sz="4000" cap="none" dirty="0"/>
              <a:t>(Proverbs 16:8, James 4:6)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491AE9-C834-36E6-3AA7-537EBBE21BF6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4800" cap="none" dirty="0"/>
              <a:t>Know Your Enemy</a:t>
            </a:r>
            <a:endParaRPr lang="en-US" sz="4800" cap="none" dirty="0"/>
          </a:p>
        </p:txBody>
      </p:sp>
      <p:pic>
        <p:nvPicPr>
          <p:cNvPr id="7" name="Graphic 6" descr="Group brainstorm outline">
            <a:extLst>
              <a:ext uri="{FF2B5EF4-FFF2-40B4-BE49-F238E27FC236}">
                <a16:creationId xmlns:a16="http://schemas.microsoft.com/office/drawing/2014/main" id="{682EDD10-B4A2-A640-270E-3380AAD5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0542" y="1916560"/>
            <a:ext cx="2974807" cy="2974807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35310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25C80-B893-1839-7B6A-6130D7062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8B4C3E-AF86-24DB-FEB6-C904961D46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7487764" cy="4885111"/>
          </a:xfrm>
        </p:spPr>
        <p:txBody>
          <a:bodyPr>
            <a:noAutofit/>
          </a:bodyPr>
          <a:lstStyle/>
          <a:p>
            <a:endParaRPr lang="en-GB" sz="4000" cap="none" dirty="0"/>
          </a:p>
          <a:p>
            <a:r>
              <a:rPr lang="en-GB" sz="4000" cap="none" dirty="0"/>
              <a:t>Why would God create Satan if He foreknew that he would rebel?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491AE9-C834-36E6-3AA7-537EBBE21BF6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4800" cap="none" dirty="0"/>
              <a:t>Know Your Enemy</a:t>
            </a:r>
            <a:endParaRPr lang="en-US" sz="4800" cap="none" dirty="0"/>
          </a:p>
        </p:txBody>
      </p:sp>
      <p:pic>
        <p:nvPicPr>
          <p:cNvPr id="7" name="Graphic 6" descr="Group brainstorm outline">
            <a:extLst>
              <a:ext uri="{FF2B5EF4-FFF2-40B4-BE49-F238E27FC236}">
                <a16:creationId xmlns:a16="http://schemas.microsoft.com/office/drawing/2014/main" id="{682EDD10-B4A2-A640-270E-3380AAD5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0542" y="1916560"/>
            <a:ext cx="2974807" cy="2974807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1823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64C4E-687D-DA03-B691-0CC1EE61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751B5-FE86-B5BC-94AD-B1AA595F4F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7077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4000" cap="none" dirty="0"/>
          </a:p>
          <a:p>
            <a:pPr marL="0" indent="0" algn="ctr">
              <a:buNone/>
            </a:pPr>
            <a:r>
              <a:rPr lang="en-GB" sz="80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3342742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2E846-12D4-43CC-1490-BF0A268F0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404CF6B-D28C-A14F-3087-AFA839CCEB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The earlier Christians were fully aware of how the enemy works and so we need to be also.</a:t>
            </a:r>
          </a:p>
          <a:p>
            <a:pPr marL="0" indent="0">
              <a:buNone/>
            </a:pPr>
            <a:endParaRPr lang="en-GB" sz="4000" cap="none" dirty="0"/>
          </a:p>
          <a:p>
            <a:pPr marL="0" indent="0">
              <a:buNone/>
            </a:pPr>
            <a:r>
              <a:rPr lang="en-GB" sz="4000" cap="none" dirty="0"/>
              <a:t>“… For we are familiar with his evil schemes.”</a:t>
            </a:r>
          </a:p>
          <a:p>
            <a:pPr marL="0" indent="0" algn="r">
              <a:buNone/>
            </a:pPr>
            <a:r>
              <a:rPr lang="en-GB" sz="4000" cap="none" dirty="0"/>
              <a:t>(2 Corinthians 2:11 NLT)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A783A4-FBA1-7849-3D34-9A2190896FA4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644384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tempts. (Jesus – Matthew 4/Luke 4. Peter – Luke 22:31)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377487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tempts. (Jesus – Matthew 4/Luke 4. Peter – Luke 22:31)</a:t>
            </a:r>
          </a:p>
          <a:p>
            <a:r>
              <a:rPr lang="en-GB" sz="4000" cap="none" dirty="0"/>
              <a:t>He disguises himself as an angel of light.            (2 Corinthians 11:14)</a:t>
            </a:r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24574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tempts. (Jesus – Matthew 4/Luke 4. Peter – Luke 22:31)</a:t>
            </a:r>
          </a:p>
          <a:p>
            <a:r>
              <a:rPr lang="en-GB" sz="4000" cap="none" dirty="0"/>
              <a:t>He disguises himself as an angel of light.            (2 Corinthians 11:14)</a:t>
            </a:r>
          </a:p>
          <a:p>
            <a:r>
              <a:rPr lang="en-GB" sz="4000" cap="none" dirty="0"/>
              <a:t>He blinds the minds of unbelievers to the gospel. (2 Corinthians 4:4)</a:t>
            </a:r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1878974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uses lies and twisted half truths. (Genesis 3:4-5, John 8:44)</a:t>
            </a:r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3018884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uses lies and twisted half truths. (Genesis 3:4-5, John 8:44)</a:t>
            </a:r>
          </a:p>
          <a:p>
            <a:r>
              <a:rPr lang="en-GB" sz="4000" cap="none" dirty="0"/>
              <a:t>He turns nations against each other and attempts to set them against God. 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2422017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uses lies and twisted half truths. (Genesis 3:4-5, John 8:44)</a:t>
            </a:r>
          </a:p>
          <a:p>
            <a:r>
              <a:rPr lang="en-GB" sz="4000" cap="none" dirty="0"/>
              <a:t>He turns nations against each other and attempts to set them against God.</a:t>
            </a:r>
          </a:p>
          <a:p>
            <a:r>
              <a:rPr lang="en-GB" sz="4000" cap="none" dirty="0"/>
              <a:t>He divides the church. (2 Corinthians 2:7-10, Acts 20, Galatians 4)</a:t>
            </a:r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1886997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attacks the meaning of love. (Genesis 2:24, Matthew 19:4-6)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1662334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attacks the meaning of love. (Genesis 2:24, Matthew 19:4-6)</a:t>
            </a:r>
          </a:p>
          <a:p>
            <a:r>
              <a:rPr lang="en-GB" sz="4000" cap="none" dirty="0"/>
              <a:t>He has misled people into believing that God causes death and sickness. (John10:10)</a:t>
            </a:r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2974622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0959-CD5C-3CA8-EFB3-35371BCFB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240F999-87FB-DC32-A29D-73720228B5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He attacks the meaning of love. (Genesis 2:24, Matthew 19:4-6)</a:t>
            </a:r>
          </a:p>
          <a:p>
            <a:r>
              <a:rPr lang="en-GB" sz="4000" cap="none" dirty="0"/>
              <a:t>He has misled people into believing that God causes death and sickness. (John10:10)</a:t>
            </a:r>
          </a:p>
          <a:p>
            <a:r>
              <a:rPr lang="en-GB" sz="4000" cap="none" dirty="0"/>
              <a:t>He attempts to stop the work of the church and delay God’s answers to prayers. (Daniel 10:13)</a:t>
            </a:r>
          </a:p>
          <a:p>
            <a:endParaRPr lang="en-GB" sz="4000" cap="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5C4614-702C-F2B3-EE75-50EF8C2358D0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/>
              <a:t>Know the Strategies</a:t>
            </a:r>
          </a:p>
        </p:txBody>
      </p:sp>
    </p:spTree>
    <p:extLst>
      <p:ext uri="{BB962C8B-B14F-4D97-AF65-F5344CB8AC3E}">
        <p14:creationId xmlns:p14="http://schemas.microsoft.com/office/powerpoint/2010/main" val="3504172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CCDC0-A5EA-1483-8A64-484E90F9B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055C89-F873-3B00-D747-7128029705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616" y="1770774"/>
            <a:ext cx="10894768" cy="4181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4000" cap="none" dirty="0"/>
          </a:p>
          <a:p>
            <a:pPr marL="0" indent="0" algn="ctr">
              <a:buNone/>
            </a:pPr>
            <a:r>
              <a:rPr lang="en-GB" sz="8000" cap="none" dirty="0"/>
              <a:t>What can we do?</a:t>
            </a:r>
          </a:p>
        </p:txBody>
      </p:sp>
    </p:spTree>
    <p:extLst>
      <p:ext uri="{BB962C8B-B14F-4D97-AF65-F5344CB8AC3E}">
        <p14:creationId xmlns:p14="http://schemas.microsoft.com/office/powerpoint/2010/main" val="26654340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9584-41FF-F3E3-9116-A86AA4BB8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CBCC406-9B25-8623-2DF7-159CA35403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Step 1 - Pray.</a:t>
            </a:r>
          </a:p>
          <a:p>
            <a:pPr marL="0" indent="0">
              <a:buNone/>
            </a:pPr>
            <a:r>
              <a:rPr lang="en-GB" sz="4000" cap="none" dirty="0"/>
              <a:t>Call upon the name of the Lord. Read Psalm 46:1, Psalm 34:17, Psalm 69:33, and Psalm 116.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8039B2-F0C0-660D-15CB-A4B3CCADF1DC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What can we do?</a:t>
            </a:r>
          </a:p>
        </p:txBody>
      </p:sp>
    </p:spTree>
    <p:extLst>
      <p:ext uri="{BB962C8B-B14F-4D97-AF65-F5344CB8AC3E}">
        <p14:creationId xmlns:p14="http://schemas.microsoft.com/office/powerpoint/2010/main" val="2994065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1BBD9-5931-70AB-4957-E841FAF0D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164852B-039C-8258-7BB7-345F9ACE21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Step 2 - Remember.</a:t>
            </a:r>
          </a:p>
          <a:p>
            <a:pPr marL="0" indent="0">
              <a:buNone/>
            </a:pPr>
            <a:r>
              <a:rPr lang="en-GB" sz="4000" cap="none" dirty="0"/>
              <a:t>Remember these two promises from God:</a:t>
            </a:r>
          </a:p>
          <a:p>
            <a:pPr marL="0" indent="0">
              <a:buNone/>
            </a:pPr>
            <a:r>
              <a:rPr lang="en-GB" sz="4000" cap="none" dirty="0"/>
              <a:t>“. .. the Spirit who lives in you is greater than the spirit who lives in the world.”‭‭</a:t>
            </a:r>
          </a:p>
          <a:p>
            <a:pPr marL="0" indent="0" algn="r">
              <a:buNone/>
            </a:pPr>
            <a:r>
              <a:rPr lang="en-GB" sz="4000" cap="none" dirty="0"/>
              <a:t>1 John‬ ‭4‬:‭4‬ ‭NLT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2725FC-4EFB-020C-3842-C9426DE022B5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What can we do?</a:t>
            </a:r>
          </a:p>
        </p:txBody>
      </p:sp>
    </p:spTree>
    <p:extLst>
      <p:ext uri="{BB962C8B-B14F-4D97-AF65-F5344CB8AC3E}">
        <p14:creationId xmlns:p14="http://schemas.microsoft.com/office/powerpoint/2010/main" val="20585454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24DA6-601C-7957-8E9A-58F999FA1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84C671F-C69F-2AA7-E44F-2F43D8C0F9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Step 2 - Remember.</a:t>
            </a:r>
          </a:p>
          <a:p>
            <a:pPr marL="0" indent="0">
              <a:buNone/>
            </a:pPr>
            <a:r>
              <a:rPr lang="en-GB" sz="4000" cap="none" dirty="0"/>
              <a:t>Remember these two promises from God</a:t>
            </a:r>
          </a:p>
          <a:p>
            <a:pPr marL="0" indent="0">
              <a:buNone/>
            </a:pPr>
            <a:r>
              <a:rPr lang="en-GB" sz="4000" cap="none" dirty="0"/>
              <a:t>‬‬“So humble yourselves before God. Resist the devil, and he will flee from you.”</a:t>
            </a:r>
          </a:p>
          <a:p>
            <a:pPr marL="0" indent="0" algn="r">
              <a:buNone/>
            </a:pPr>
            <a:r>
              <a:rPr lang="en-GB" sz="4000" cap="none" dirty="0"/>
              <a:t>‭‭James‬ ‭4‬:‭7‬ ‭NLT‬‬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7923A0-6F54-EFF7-64DD-0D950952621E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What can we do?</a:t>
            </a:r>
          </a:p>
        </p:txBody>
      </p:sp>
    </p:spTree>
    <p:extLst>
      <p:ext uri="{BB962C8B-B14F-4D97-AF65-F5344CB8AC3E}">
        <p14:creationId xmlns:p14="http://schemas.microsoft.com/office/powerpoint/2010/main" val="1316620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DD7AC-9FD1-8CE9-B899-E61230EAC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2611DA0-3128-D81F-9BE6-1ED9C6DD6D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8333"/>
            <a:ext cx="10650553" cy="4885111"/>
          </a:xfrm>
        </p:spPr>
        <p:txBody>
          <a:bodyPr>
            <a:noAutofit/>
          </a:bodyPr>
          <a:lstStyle/>
          <a:p>
            <a:r>
              <a:rPr lang="en-GB" sz="4000" cap="none" dirty="0"/>
              <a:t>Step 3 - Wield the Word of God.</a:t>
            </a:r>
          </a:p>
          <a:p>
            <a:pPr marL="0" indent="0">
              <a:buNone/>
            </a:pPr>
            <a:r>
              <a:rPr lang="en-GB" sz="4000" cap="none" dirty="0"/>
              <a:t>Our Father has given us everything we need in His Word. Be well-prepared. Have enough Scripture ready.‬‬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CE27F97-885E-E8D7-07F8-3A01F7EAFB27}"/>
              </a:ext>
            </a:extLst>
          </p:cNvPr>
          <p:cNvSpPr txBox="1">
            <a:spLocks/>
          </p:cNvSpPr>
          <p:nvPr/>
        </p:nvSpPr>
        <p:spPr>
          <a:xfrm>
            <a:off x="913775" y="26455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What can we do?</a:t>
            </a:r>
          </a:p>
        </p:txBody>
      </p:sp>
    </p:spTree>
    <p:extLst>
      <p:ext uri="{BB962C8B-B14F-4D97-AF65-F5344CB8AC3E}">
        <p14:creationId xmlns:p14="http://schemas.microsoft.com/office/powerpoint/2010/main" val="323576830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1569</TotalTime>
  <Words>1127</Words>
  <Application>Microsoft Office PowerPoint</Application>
  <PresentationFormat>Widescreen</PresentationFormat>
  <Paragraphs>165</Paragraphs>
  <Slides>38</Slides>
  <Notes>36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.AppleSystemUIFont</vt:lpstr>
      <vt:lpstr>Aptos</vt:lpstr>
      <vt:lpstr>Arial</vt:lpstr>
      <vt:lpstr>Bahnschrift</vt:lpstr>
      <vt:lpstr>Tw Cen MT</vt:lpstr>
      <vt:lpstr>UICTFontTextStyleBody</vt:lpstr>
      <vt:lpstr>Droplet</vt:lpstr>
      <vt:lpstr>THIRST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THIRST</dc:title>
  <dc:creator>Sutton Village Church</dc:creator>
  <cp:lastModifiedBy>Chris Milow</cp:lastModifiedBy>
  <cp:revision>27</cp:revision>
  <dcterms:created xsi:type="dcterms:W3CDTF">2024-04-03T08:38:36Z</dcterms:created>
  <dcterms:modified xsi:type="dcterms:W3CDTF">2025-10-07T21:02:49Z</dcterms:modified>
</cp:coreProperties>
</file>