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 id="2147483704" r:id="rId2"/>
  </p:sldMasterIdLst>
  <p:notesMasterIdLst>
    <p:notesMasterId r:id="rId24"/>
  </p:notesMasterIdLst>
  <p:sldIdLst>
    <p:sldId id="271" r:id="rId3"/>
    <p:sldId id="301" r:id="rId4"/>
    <p:sldId id="277" r:id="rId5"/>
    <p:sldId id="257" r:id="rId6"/>
    <p:sldId id="285" r:id="rId7"/>
    <p:sldId id="289" r:id="rId8"/>
    <p:sldId id="279" r:id="rId9"/>
    <p:sldId id="286" r:id="rId10"/>
    <p:sldId id="288" r:id="rId11"/>
    <p:sldId id="284" r:id="rId12"/>
    <p:sldId id="321" r:id="rId13"/>
    <p:sldId id="300" r:id="rId14"/>
    <p:sldId id="303" r:id="rId15"/>
    <p:sldId id="262" r:id="rId16"/>
    <p:sldId id="256" r:id="rId17"/>
    <p:sldId id="263" r:id="rId18"/>
    <p:sldId id="312" r:id="rId19"/>
    <p:sldId id="308" r:id="rId20"/>
    <p:sldId id="306" r:id="rId21"/>
    <p:sldId id="302" r:id="rId22"/>
    <p:sldId id="31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99C9"/>
    <a:srgbClr val="783AE0"/>
    <a:srgbClr val="D06423"/>
    <a:srgbClr val="A2D525"/>
    <a:srgbClr val="A9E023"/>
    <a:srgbClr val="A2B969"/>
    <a:srgbClr val="4CC1EF"/>
    <a:srgbClr val="AE65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161" autoAdjust="0"/>
    <p:restoredTop sz="94660"/>
  </p:normalViewPr>
  <p:slideViewPr>
    <p:cSldViewPr snapToGrid="0">
      <p:cViewPr varScale="1">
        <p:scale>
          <a:sx n="68" d="100"/>
          <a:sy n="68" d="100"/>
        </p:scale>
        <p:origin x="408" y="78"/>
      </p:cViewPr>
      <p:guideLst/>
    </p:cSldViewPr>
  </p:slideViewPr>
  <p:notesTextViewPr>
    <p:cViewPr>
      <p:scale>
        <a:sx n="3" d="2"/>
        <a:sy n="3" d="2"/>
      </p:scale>
      <p:origin x="0" y="0"/>
    </p:cViewPr>
  </p:notesTextViewPr>
  <p:sorterViewPr>
    <p:cViewPr varScale="1">
      <p:scale>
        <a:sx n="100" d="100"/>
        <a:sy n="100" d="100"/>
      </p:scale>
      <p:origin x="0" y="-103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png"/></Relationships>
</file>

<file path=ppt/diagrams/_rels/data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png"/></Relationships>
</file>

<file path=ppt/diagrams/_rels/data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png"/></Relationships>
</file>

<file path=ppt/diagrams/_rels/data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image" Target="../media/image8.png"/></Relationships>
</file>

<file path=ppt/diagrams/_rels/data6.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image" Target="../media/image3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png"/></Relationships>
</file>

<file path=ppt/diagrams/_rels/drawing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png"/></Relationships>
</file>

<file path=ppt/diagrams/_rels/drawing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png"/></Relationships>
</file>

<file path=ppt/diagrams/_rels/drawing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image" Target="../media/image8.png"/></Relationships>
</file>

<file path=ppt/diagrams/_rels/drawing6.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21169F-DDAF-45D9-8C01-5ED5C987C01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C8ECC16-E524-4CEF-9610-AAF017FD117F}">
      <dgm:prSet custT="1"/>
      <dgm:spPr/>
      <dgm:t>
        <a:bodyPr/>
        <a:lstStyle/>
        <a:p>
          <a:pPr>
            <a:lnSpc>
              <a:spcPct val="100000"/>
            </a:lnSpc>
          </a:pPr>
          <a:r>
            <a:rPr lang="en-GB" sz="3600" dirty="0">
              <a:solidFill>
                <a:srgbClr val="A9E023"/>
              </a:solidFill>
            </a:rPr>
            <a:t>What are we called to do?</a:t>
          </a:r>
          <a:endParaRPr lang="en-US" sz="3600" dirty="0">
            <a:solidFill>
              <a:srgbClr val="A9E023"/>
            </a:solidFill>
          </a:endParaRPr>
        </a:p>
      </dgm:t>
    </dgm:pt>
    <dgm:pt modelId="{BBDA006A-C9F6-429A-8057-6C64C89C29BA}" type="parTrans" cxnId="{DF696D96-C044-4048-9E9B-FE384EDE4098}">
      <dgm:prSet/>
      <dgm:spPr/>
      <dgm:t>
        <a:bodyPr/>
        <a:lstStyle/>
        <a:p>
          <a:endParaRPr lang="en-US"/>
        </a:p>
      </dgm:t>
    </dgm:pt>
    <dgm:pt modelId="{CB77171A-0898-4D67-895C-61DB4C8DA15A}" type="sibTrans" cxnId="{DF696D96-C044-4048-9E9B-FE384EDE4098}">
      <dgm:prSet/>
      <dgm:spPr/>
      <dgm:t>
        <a:bodyPr/>
        <a:lstStyle/>
        <a:p>
          <a:endParaRPr lang="en-US"/>
        </a:p>
      </dgm:t>
    </dgm:pt>
    <dgm:pt modelId="{0898E0BF-D0AE-4276-B525-3B9D5C416E4B}">
      <dgm:prSet custT="1"/>
      <dgm:spPr/>
      <dgm:t>
        <a:bodyPr/>
        <a:lstStyle/>
        <a:p>
          <a:pPr>
            <a:lnSpc>
              <a:spcPct val="100000"/>
            </a:lnSpc>
          </a:pPr>
          <a:r>
            <a:rPr lang="en-GB" sz="3600" dirty="0">
              <a:solidFill>
                <a:srgbClr val="A9E023"/>
              </a:solidFill>
            </a:rPr>
            <a:t>What are we called to be?</a:t>
          </a:r>
          <a:endParaRPr lang="en-US" sz="3600" dirty="0">
            <a:solidFill>
              <a:srgbClr val="A9E023"/>
            </a:solidFill>
          </a:endParaRPr>
        </a:p>
      </dgm:t>
    </dgm:pt>
    <dgm:pt modelId="{D49C0AB4-6023-4F2D-BE25-BFD9250F9BEA}" type="parTrans" cxnId="{778123D1-2035-4C67-AD7F-E98D1E9A6264}">
      <dgm:prSet/>
      <dgm:spPr/>
      <dgm:t>
        <a:bodyPr/>
        <a:lstStyle/>
        <a:p>
          <a:endParaRPr lang="en-US"/>
        </a:p>
      </dgm:t>
    </dgm:pt>
    <dgm:pt modelId="{879B1665-5C2C-4660-9DBA-27BA53544905}" type="sibTrans" cxnId="{778123D1-2035-4C67-AD7F-E98D1E9A6264}">
      <dgm:prSet/>
      <dgm:spPr/>
      <dgm:t>
        <a:bodyPr/>
        <a:lstStyle/>
        <a:p>
          <a:endParaRPr lang="en-US"/>
        </a:p>
      </dgm:t>
    </dgm:pt>
    <dgm:pt modelId="{BFD5C4E7-B50C-4944-826E-B957CB1236D7}" type="pres">
      <dgm:prSet presAssocID="{0C21169F-DDAF-45D9-8C01-5ED5C987C011}" presName="root" presStyleCnt="0">
        <dgm:presLayoutVars>
          <dgm:dir/>
          <dgm:resizeHandles val="exact"/>
        </dgm:presLayoutVars>
      </dgm:prSet>
      <dgm:spPr/>
    </dgm:pt>
    <dgm:pt modelId="{139E22F7-8B6A-4C4E-8036-268ACB1AD846}" type="pres">
      <dgm:prSet presAssocID="{0898E0BF-D0AE-4276-B525-3B9D5C416E4B}" presName="compNode" presStyleCnt="0"/>
      <dgm:spPr/>
    </dgm:pt>
    <dgm:pt modelId="{AC98DC2F-1ACA-47D0-93F1-2D824496156B}" type="pres">
      <dgm:prSet presAssocID="{0898E0BF-D0AE-4276-B525-3B9D5C416E4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lp"/>
        </a:ext>
      </dgm:extLst>
    </dgm:pt>
    <dgm:pt modelId="{B28F8368-5626-4420-99C3-C4DAEF2DD9F9}" type="pres">
      <dgm:prSet presAssocID="{0898E0BF-D0AE-4276-B525-3B9D5C416E4B}" presName="spaceRect" presStyleCnt="0"/>
      <dgm:spPr/>
    </dgm:pt>
    <dgm:pt modelId="{7110BD9C-AC37-4E5F-AC69-3F42A005FF3F}" type="pres">
      <dgm:prSet presAssocID="{0898E0BF-D0AE-4276-B525-3B9D5C416E4B}" presName="textRect" presStyleLbl="revTx" presStyleIdx="0" presStyleCnt="2">
        <dgm:presLayoutVars>
          <dgm:chMax val="1"/>
          <dgm:chPref val="1"/>
        </dgm:presLayoutVars>
      </dgm:prSet>
      <dgm:spPr/>
    </dgm:pt>
    <dgm:pt modelId="{1EE992CB-205A-4BF4-8073-F9C0BED5277F}" type="pres">
      <dgm:prSet presAssocID="{879B1665-5C2C-4660-9DBA-27BA53544905}" presName="sibTrans" presStyleCnt="0"/>
      <dgm:spPr/>
    </dgm:pt>
    <dgm:pt modelId="{41FBCECC-F1E2-4844-B31D-9C9900F293FD}" type="pres">
      <dgm:prSet presAssocID="{0C8ECC16-E524-4CEF-9610-AAF017FD117F}" presName="compNode" presStyleCnt="0"/>
      <dgm:spPr/>
    </dgm:pt>
    <dgm:pt modelId="{18B85603-CEA2-422C-A679-59375D6C9F3F}" type="pres">
      <dgm:prSet presAssocID="{0C8ECC16-E524-4CEF-9610-AAF017FD117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a:ext>
      </dgm:extLst>
    </dgm:pt>
    <dgm:pt modelId="{5AA925E5-8B3E-49E9-AB94-3C165E5E69A3}" type="pres">
      <dgm:prSet presAssocID="{0C8ECC16-E524-4CEF-9610-AAF017FD117F}" presName="spaceRect" presStyleCnt="0"/>
      <dgm:spPr/>
    </dgm:pt>
    <dgm:pt modelId="{8DAB9383-829F-4815-89C1-C26DD80FCE93}" type="pres">
      <dgm:prSet presAssocID="{0C8ECC16-E524-4CEF-9610-AAF017FD117F}" presName="textRect" presStyleLbl="revTx" presStyleIdx="1" presStyleCnt="2">
        <dgm:presLayoutVars>
          <dgm:chMax val="1"/>
          <dgm:chPref val="1"/>
        </dgm:presLayoutVars>
      </dgm:prSet>
      <dgm:spPr/>
    </dgm:pt>
  </dgm:ptLst>
  <dgm:cxnLst>
    <dgm:cxn modelId="{612E131D-99BF-4313-A998-7DB9BE8A49E0}" type="presOf" srcId="{0898E0BF-D0AE-4276-B525-3B9D5C416E4B}" destId="{7110BD9C-AC37-4E5F-AC69-3F42A005FF3F}" srcOrd="0" destOrd="0" presId="urn:microsoft.com/office/officeart/2018/2/layout/IconLabelList"/>
    <dgm:cxn modelId="{F9B5AE50-515C-486C-99E9-80D8A30C870C}" type="presOf" srcId="{0C8ECC16-E524-4CEF-9610-AAF017FD117F}" destId="{8DAB9383-829F-4815-89C1-C26DD80FCE93}" srcOrd="0" destOrd="0" presId="urn:microsoft.com/office/officeart/2018/2/layout/IconLabelList"/>
    <dgm:cxn modelId="{CB88EB5C-C0AC-4DCC-873F-6E4E871BD61C}" type="presOf" srcId="{0C21169F-DDAF-45D9-8C01-5ED5C987C011}" destId="{BFD5C4E7-B50C-4944-826E-B957CB1236D7}" srcOrd="0" destOrd="0" presId="urn:microsoft.com/office/officeart/2018/2/layout/IconLabelList"/>
    <dgm:cxn modelId="{DF696D96-C044-4048-9E9B-FE384EDE4098}" srcId="{0C21169F-DDAF-45D9-8C01-5ED5C987C011}" destId="{0C8ECC16-E524-4CEF-9610-AAF017FD117F}" srcOrd="1" destOrd="0" parTransId="{BBDA006A-C9F6-429A-8057-6C64C89C29BA}" sibTransId="{CB77171A-0898-4D67-895C-61DB4C8DA15A}"/>
    <dgm:cxn modelId="{778123D1-2035-4C67-AD7F-E98D1E9A6264}" srcId="{0C21169F-DDAF-45D9-8C01-5ED5C987C011}" destId="{0898E0BF-D0AE-4276-B525-3B9D5C416E4B}" srcOrd="0" destOrd="0" parTransId="{D49C0AB4-6023-4F2D-BE25-BFD9250F9BEA}" sibTransId="{879B1665-5C2C-4660-9DBA-27BA53544905}"/>
    <dgm:cxn modelId="{E5CA2E81-CCC4-4391-9F70-EACC26E89BDC}" type="presParOf" srcId="{BFD5C4E7-B50C-4944-826E-B957CB1236D7}" destId="{139E22F7-8B6A-4C4E-8036-268ACB1AD846}" srcOrd="0" destOrd="0" presId="urn:microsoft.com/office/officeart/2018/2/layout/IconLabelList"/>
    <dgm:cxn modelId="{FF5E5A76-14A6-42AD-B3D2-E7719AD62D52}" type="presParOf" srcId="{139E22F7-8B6A-4C4E-8036-268ACB1AD846}" destId="{AC98DC2F-1ACA-47D0-93F1-2D824496156B}" srcOrd="0" destOrd="0" presId="urn:microsoft.com/office/officeart/2018/2/layout/IconLabelList"/>
    <dgm:cxn modelId="{229C5242-F1E4-4172-A5FE-CD387ED5E888}" type="presParOf" srcId="{139E22F7-8B6A-4C4E-8036-268ACB1AD846}" destId="{B28F8368-5626-4420-99C3-C4DAEF2DD9F9}" srcOrd="1" destOrd="0" presId="urn:microsoft.com/office/officeart/2018/2/layout/IconLabelList"/>
    <dgm:cxn modelId="{3293EEF6-3602-4203-92B7-ED826EB142B0}" type="presParOf" srcId="{139E22F7-8B6A-4C4E-8036-268ACB1AD846}" destId="{7110BD9C-AC37-4E5F-AC69-3F42A005FF3F}" srcOrd="2" destOrd="0" presId="urn:microsoft.com/office/officeart/2018/2/layout/IconLabelList"/>
    <dgm:cxn modelId="{7B4F730D-7A09-4781-9096-E78BF6B6A2CC}" type="presParOf" srcId="{BFD5C4E7-B50C-4944-826E-B957CB1236D7}" destId="{1EE992CB-205A-4BF4-8073-F9C0BED5277F}" srcOrd="1" destOrd="0" presId="urn:microsoft.com/office/officeart/2018/2/layout/IconLabelList"/>
    <dgm:cxn modelId="{7CC2F1B0-7737-49C9-A6DB-D52D582A2AA3}" type="presParOf" srcId="{BFD5C4E7-B50C-4944-826E-B957CB1236D7}" destId="{41FBCECC-F1E2-4844-B31D-9C9900F293FD}" srcOrd="2" destOrd="0" presId="urn:microsoft.com/office/officeart/2018/2/layout/IconLabelList"/>
    <dgm:cxn modelId="{A4C72E95-735E-4A9A-9EAC-D897CF1D34BD}" type="presParOf" srcId="{41FBCECC-F1E2-4844-B31D-9C9900F293FD}" destId="{18B85603-CEA2-422C-A679-59375D6C9F3F}" srcOrd="0" destOrd="0" presId="urn:microsoft.com/office/officeart/2018/2/layout/IconLabelList"/>
    <dgm:cxn modelId="{CD5C5E94-AC16-4C0E-BEEA-473D305D1798}" type="presParOf" srcId="{41FBCECC-F1E2-4844-B31D-9C9900F293FD}" destId="{5AA925E5-8B3E-49E9-AB94-3C165E5E69A3}" srcOrd="1" destOrd="0" presId="urn:microsoft.com/office/officeart/2018/2/layout/IconLabelList"/>
    <dgm:cxn modelId="{95F5C0F4-09BE-4310-B466-40DE854CF5B0}" type="presParOf" srcId="{41FBCECC-F1E2-4844-B31D-9C9900F293FD}" destId="{8DAB9383-829F-4815-89C1-C26DD80FCE9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21169F-DDAF-45D9-8C01-5ED5C987C01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898E0BF-D0AE-4276-B525-3B9D5C416E4B}">
      <dgm:prSet custT="1"/>
      <dgm:spPr/>
      <dgm:t>
        <a:bodyPr/>
        <a:lstStyle/>
        <a:p>
          <a:pPr>
            <a:lnSpc>
              <a:spcPct val="100000"/>
            </a:lnSpc>
          </a:pPr>
          <a:r>
            <a:rPr lang="en-GB" sz="3600" dirty="0">
              <a:solidFill>
                <a:srgbClr val="A9E023"/>
              </a:solidFill>
            </a:rPr>
            <a:t>What are we called to be?</a:t>
          </a:r>
          <a:endParaRPr lang="en-US" sz="3600" dirty="0">
            <a:solidFill>
              <a:srgbClr val="A9E023"/>
            </a:solidFill>
          </a:endParaRPr>
        </a:p>
      </dgm:t>
    </dgm:pt>
    <dgm:pt modelId="{D49C0AB4-6023-4F2D-BE25-BFD9250F9BEA}" type="parTrans" cxnId="{778123D1-2035-4C67-AD7F-E98D1E9A6264}">
      <dgm:prSet/>
      <dgm:spPr/>
      <dgm:t>
        <a:bodyPr/>
        <a:lstStyle/>
        <a:p>
          <a:endParaRPr lang="en-US"/>
        </a:p>
      </dgm:t>
    </dgm:pt>
    <dgm:pt modelId="{879B1665-5C2C-4660-9DBA-27BA53544905}" type="sibTrans" cxnId="{778123D1-2035-4C67-AD7F-E98D1E9A6264}">
      <dgm:prSet/>
      <dgm:spPr/>
      <dgm:t>
        <a:bodyPr/>
        <a:lstStyle/>
        <a:p>
          <a:endParaRPr lang="en-US"/>
        </a:p>
      </dgm:t>
    </dgm:pt>
    <dgm:pt modelId="{BFD5C4E7-B50C-4944-826E-B957CB1236D7}" type="pres">
      <dgm:prSet presAssocID="{0C21169F-DDAF-45D9-8C01-5ED5C987C011}" presName="root" presStyleCnt="0">
        <dgm:presLayoutVars>
          <dgm:dir/>
          <dgm:resizeHandles val="exact"/>
        </dgm:presLayoutVars>
      </dgm:prSet>
      <dgm:spPr/>
    </dgm:pt>
    <dgm:pt modelId="{139E22F7-8B6A-4C4E-8036-268ACB1AD846}" type="pres">
      <dgm:prSet presAssocID="{0898E0BF-D0AE-4276-B525-3B9D5C416E4B}" presName="compNode" presStyleCnt="0"/>
      <dgm:spPr/>
    </dgm:pt>
    <dgm:pt modelId="{AC98DC2F-1ACA-47D0-93F1-2D824496156B}" type="pres">
      <dgm:prSet presAssocID="{0898E0BF-D0AE-4276-B525-3B9D5C416E4B}" presName="iconRect" presStyleLbl="node1" presStyleIdx="0" presStyleCnt="1" custLinFactNeighborX="-404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lp"/>
        </a:ext>
      </dgm:extLst>
    </dgm:pt>
    <dgm:pt modelId="{B28F8368-5626-4420-99C3-C4DAEF2DD9F9}" type="pres">
      <dgm:prSet presAssocID="{0898E0BF-D0AE-4276-B525-3B9D5C416E4B}" presName="spaceRect" presStyleCnt="0"/>
      <dgm:spPr/>
    </dgm:pt>
    <dgm:pt modelId="{7110BD9C-AC37-4E5F-AC69-3F42A005FF3F}" type="pres">
      <dgm:prSet presAssocID="{0898E0BF-D0AE-4276-B525-3B9D5C416E4B}" presName="textRect" presStyleLbl="revTx" presStyleIdx="0" presStyleCnt="1">
        <dgm:presLayoutVars>
          <dgm:chMax val="1"/>
          <dgm:chPref val="1"/>
        </dgm:presLayoutVars>
      </dgm:prSet>
      <dgm:spPr/>
    </dgm:pt>
  </dgm:ptLst>
  <dgm:cxnLst>
    <dgm:cxn modelId="{CB88EB5C-C0AC-4DCC-873F-6E4E871BD61C}" type="presOf" srcId="{0C21169F-DDAF-45D9-8C01-5ED5C987C011}" destId="{BFD5C4E7-B50C-4944-826E-B957CB1236D7}" srcOrd="0" destOrd="0" presId="urn:microsoft.com/office/officeart/2018/2/layout/IconLabelList"/>
    <dgm:cxn modelId="{CA28E2D0-A3C5-4A41-B8AB-B4819E17768D}" type="presOf" srcId="{0898E0BF-D0AE-4276-B525-3B9D5C416E4B}" destId="{7110BD9C-AC37-4E5F-AC69-3F42A005FF3F}" srcOrd="0" destOrd="0" presId="urn:microsoft.com/office/officeart/2018/2/layout/IconLabelList"/>
    <dgm:cxn modelId="{778123D1-2035-4C67-AD7F-E98D1E9A6264}" srcId="{0C21169F-DDAF-45D9-8C01-5ED5C987C011}" destId="{0898E0BF-D0AE-4276-B525-3B9D5C416E4B}" srcOrd="0" destOrd="0" parTransId="{D49C0AB4-6023-4F2D-BE25-BFD9250F9BEA}" sibTransId="{879B1665-5C2C-4660-9DBA-27BA53544905}"/>
    <dgm:cxn modelId="{E5CA2E81-CCC4-4391-9F70-EACC26E89BDC}" type="presParOf" srcId="{BFD5C4E7-B50C-4944-826E-B957CB1236D7}" destId="{139E22F7-8B6A-4C4E-8036-268ACB1AD846}" srcOrd="0" destOrd="0" presId="urn:microsoft.com/office/officeart/2018/2/layout/IconLabelList"/>
    <dgm:cxn modelId="{69E9022D-50A6-465D-9088-F6247BB7038D}" type="presParOf" srcId="{139E22F7-8B6A-4C4E-8036-268ACB1AD846}" destId="{AC98DC2F-1ACA-47D0-93F1-2D824496156B}" srcOrd="0" destOrd="0" presId="urn:microsoft.com/office/officeart/2018/2/layout/IconLabelList"/>
    <dgm:cxn modelId="{68F3CEDC-7315-4F0D-AFB0-2AF4D899C21C}" type="presParOf" srcId="{139E22F7-8B6A-4C4E-8036-268ACB1AD846}" destId="{B28F8368-5626-4420-99C3-C4DAEF2DD9F9}" srcOrd="1" destOrd="0" presId="urn:microsoft.com/office/officeart/2018/2/layout/IconLabelList"/>
    <dgm:cxn modelId="{A125D514-94CF-43B8-898B-083AC6EEAF6A}" type="presParOf" srcId="{139E22F7-8B6A-4C4E-8036-268ACB1AD846}" destId="{7110BD9C-AC37-4E5F-AC69-3F42A005FF3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21169F-DDAF-45D9-8C01-5ED5C987C01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898E0BF-D0AE-4276-B525-3B9D5C416E4B}">
      <dgm:prSet custT="1"/>
      <dgm:spPr/>
      <dgm:t>
        <a:bodyPr/>
        <a:lstStyle/>
        <a:p>
          <a:pPr>
            <a:lnSpc>
              <a:spcPct val="100000"/>
            </a:lnSpc>
          </a:pPr>
          <a:r>
            <a:rPr lang="en-GB" sz="3600" dirty="0">
              <a:solidFill>
                <a:srgbClr val="A9E023"/>
              </a:solidFill>
            </a:rPr>
            <a:t>What are we called to be?</a:t>
          </a:r>
          <a:endParaRPr lang="en-US" sz="3600" dirty="0">
            <a:solidFill>
              <a:srgbClr val="A9E023"/>
            </a:solidFill>
          </a:endParaRPr>
        </a:p>
      </dgm:t>
    </dgm:pt>
    <dgm:pt modelId="{D49C0AB4-6023-4F2D-BE25-BFD9250F9BEA}" type="parTrans" cxnId="{778123D1-2035-4C67-AD7F-E98D1E9A6264}">
      <dgm:prSet/>
      <dgm:spPr/>
      <dgm:t>
        <a:bodyPr/>
        <a:lstStyle/>
        <a:p>
          <a:endParaRPr lang="en-US"/>
        </a:p>
      </dgm:t>
    </dgm:pt>
    <dgm:pt modelId="{879B1665-5C2C-4660-9DBA-27BA53544905}" type="sibTrans" cxnId="{778123D1-2035-4C67-AD7F-E98D1E9A6264}">
      <dgm:prSet/>
      <dgm:spPr/>
      <dgm:t>
        <a:bodyPr/>
        <a:lstStyle/>
        <a:p>
          <a:endParaRPr lang="en-US"/>
        </a:p>
      </dgm:t>
    </dgm:pt>
    <dgm:pt modelId="{BFD5C4E7-B50C-4944-826E-B957CB1236D7}" type="pres">
      <dgm:prSet presAssocID="{0C21169F-DDAF-45D9-8C01-5ED5C987C011}" presName="root" presStyleCnt="0">
        <dgm:presLayoutVars>
          <dgm:dir/>
          <dgm:resizeHandles val="exact"/>
        </dgm:presLayoutVars>
      </dgm:prSet>
      <dgm:spPr/>
    </dgm:pt>
    <dgm:pt modelId="{139E22F7-8B6A-4C4E-8036-268ACB1AD846}" type="pres">
      <dgm:prSet presAssocID="{0898E0BF-D0AE-4276-B525-3B9D5C416E4B}" presName="compNode" presStyleCnt="0"/>
      <dgm:spPr/>
    </dgm:pt>
    <dgm:pt modelId="{AC98DC2F-1ACA-47D0-93F1-2D824496156B}" type="pres">
      <dgm:prSet presAssocID="{0898E0BF-D0AE-4276-B525-3B9D5C416E4B}" presName="iconRect" presStyleLbl="node1" presStyleIdx="0" presStyleCnt="1" custLinFactNeighborX="-404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lp"/>
        </a:ext>
      </dgm:extLst>
    </dgm:pt>
    <dgm:pt modelId="{B28F8368-5626-4420-99C3-C4DAEF2DD9F9}" type="pres">
      <dgm:prSet presAssocID="{0898E0BF-D0AE-4276-B525-3B9D5C416E4B}" presName="spaceRect" presStyleCnt="0"/>
      <dgm:spPr/>
    </dgm:pt>
    <dgm:pt modelId="{7110BD9C-AC37-4E5F-AC69-3F42A005FF3F}" type="pres">
      <dgm:prSet presAssocID="{0898E0BF-D0AE-4276-B525-3B9D5C416E4B}" presName="textRect" presStyleLbl="revTx" presStyleIdx="0" presStyleCnt="1">
        <dgm:presLayoutVars>
          <dgm:chMax val="1"/>
          <dgm:chPref val="1"/>
        </dgm:presLayoutVars>
      </dgm:prSet>
      <dgm:spPr/>
    </dgm:pt>
  </dgm:ptLst>
  <dgm:cxnLst>
    <dgm:cxn modelId="{CB88EB5C-C0AC-4DCC-873F-6E4E871BD61C}" type="presOf" srcId="{0C21169F-DDAF-45D9-8C01-5ED5C987C011}" destId="{BFD5C4E7-B50C-4944-826E-B957CB1236D7}" srcOrd="0" destOrd="0" presId="urn:microsoft.com/office/officeart/2018/2/layout/IconLabelList"/>
    <dgm:cxn modelId="{CA28E2D0-A3C5-4A41-B8AB-B4819E17768D}" type="presOf" srcId="{0898E0BF-D0AE-4276-B525-3B9D5C416E4B}" destId="{7110BD9C-AC37-4E5F-AC69-3F42A005FF3F}" srcOrd="0" destOrd="0" presId="urn:microsoft.com/office/officeart/2018/2/layout/IconLabelList"/>
    <dgm:cxn modelId="{778123D1-2035-4C67-AD7F-E98D1E9A6264}" srcId="{0C21169F-DDAF-45D9-8C01-5ED5C987C011}" destId="{0898E0BF-D0AE-4276-B525-3B9D5C416E4B}" srcOrd="0" destOrd="0" parTransId="{D49C0AB4-6023-4F2D-BE25-BFD9250F9BEA}" sibTransId="{879B1665-5C2C-4660-9DBA-27BA53544905}"/>
    <dgm:cxn modelId="{E5CA2E81-CCC4-4391-9F70-EACC26E89BDC}" type="presParOf" srcId="{BFD5C4E7-B50C-4944-826E-B957CB1236D7}" destId="{139E22F7-8B6A-4C4E-8036-268ACB1AD846}" srcOrd="0" destOrd="0" presId="urn:microsoft.com/office/officeart/2018/2/layout/IconLabelList"/>
    <dgm:cxn modelId="{69E9022D-50A6-465D-9088-F6247BB7038D}" type="presParOf" srcId="{139E22F7-8B6A-4C4E-8036-268ACB1AD846}" destId="{AC98DC2F-1ACA-47D0-93F1-2D824496156B}" srcOrd="0" destOrd="0" presId="urn:microsoft.com/office/officeart/2018/2/layout/IconLabelList"/>
    <dgm:cxn modelId="{68F3CEDC-7315-4F0D-AFB0-2AF4D899C21C}" type="presParOf" srcId="{139E22F7-8B6A-4C4E-8036-268ACB1AD846}" destId="{B28F8368-5626-4420-99C3-C4DAEF2DD9F9}" srcOrd="1" destOrd="0" presId="urn:microsoft.com/office/officeart/2018/2/layout/IconLabelList"/>
    <dgm:cxn modelId="{A125D514-94CF-43B8-898B-083AC6EEAF6A}" type="presParOf" srcId="{139E22F7-8B6A-4C4E-8036-268ACB1AD846}" destId="{7110BD9C-AC37-4E5F-AC69-3F42A005FF3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21169F-DDAF-45D9-8C01-5ED5C987C01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898E0BF-D0AE-4276-B525-3B9D5C416E4B}">
      <dgm:prSet custT="1"/>
      <dgm:spPr/>
      <dgm:t>
        <a:bodyPr/>
        <a:lstStyle/>
        <a:p>
          <a:pPr>
            <a:lnSpc>
              <a:spcPct val="100000"/>
            </a:lnSpc>
          </a:pPr>
          <a:r>
            <a:rPr lang="en-GB" sz="3600" dirty="0">
              <a:solidFill>
                <a:srgbClr val="A9E023"/>
              </a:solidFill>
            </a:rPr>
            <a:t>What are we called to be?</a:t>
          </a:r>
          <a:endParaRPr lang="en-US" sz="3600" dirty="0">
            <a:solidFill>
              <a:srgbClr val="A9E023"/>
            </a:solidFill>
          </a:endParaRPr>
        </a:p>
      </dgm:t>
    </dgm:pt>
    <dgm:pt modelId="{D49C0AB4-6023-4F2D-BE25-BFD9250F9BEA}" type="parTrans" cxnId="{778123D1-2035-4C67-AD7F-E98D1E9A6264}">
      <dgm:prSet/>
      <dgm:spPr/>
      <dgm:t>
        <a:bodyPr/>
        <a:lstStyle/>
        <a:p>
          <a:endParaRPr lang="en-US"/>
        </a:p>
      </dgm:t>
    </dgm:pt>
    <dgm:pt modelId="{879B1665-5C2C-4660-9DBA-27BA53544905}" type="sibTrans" cxnId="{778123D1-2035-4C67-AD7F-E98D1E9A6264}">
      <dgm:prSet/>
      <dgm:spPr/>
      <dgm:t>
        <a:bodyPr/>
        <a:lstStyle/>
        <a:p>
          <a:endParaRPr lang="en-US"/>
        </a:p>
      </dgm:t>
    </dgm:pt>
    <dgm:pt modelId="{BFD5C4E7-B50C-4944-826E-B957CB1236D7}" type="pres">
      <dgm:prSet presAssocID="{0C21169F-DDAF-45D9-8C01-5ED5C987C011}" presName="root" presStyleCnt="0">
        <dgm:presLayoutVars>
          <dgm:dir/>
          <dgm:resizeHandles val="exact"/>
        </dgm:presLayoutVars>
      </dgm:prSet>
      <dgm:spPr/>
    </dgm:pt>
    <dgm:pt modelId="{139E22F7-8B6A-4C4E-8036-268ACB1AD846}" type="pres">
      <dgm:prSet presAssocID="{0898E0BF-D0AE-4276-B525-3B9D5C416E4B}" presName="compNode" presStyleCnt="0"/>
      <dgm:spPr/>
    </dgm:pt>
    <dgm:pt modelId="{AC98DC2F-1ACA-47D0-93F1-2D824496156B}" type="pres">
      <dgm:prSet presAssocID="{0898E0BF-D0AE-4276-B525-3B9D5C416E4B}" presName="iconRect" presStyleLbl="node1" presStyleIdx="0" presStyleCnt="1" custLinFactNeighborX="-404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lp"/>
        </a:ext>
      </dgm:extLst>
    </dgm:pt>
    <dgm:pt modelId="{B28F8368-5626-4420-99C3-C4DAEF2DD9F9}" type="pres">
      <dgm:prSet presAssocID="{0898E0BF-D0AE-4276-B525-3B9D5C416E4B}" presName="spaceRect" presStyleCnt="0"/>
      <dgm:spPr/>
    </dgm:pt>
    <dgm:pt modelId="{7110BD9C-AC37-4E5F-AC69-3F42A005FF3F}" type="pres">
      <dgm:prSet presAssocID="{0898E0BF-D0AE-4276-B525-3B9D5C416E4B}" presName="textRect" presStyleLbl="revTx" presStyleIdx="0" presStyleCnt="1">
        <dgm:presLayoutVars>
          <dgm:chMax val="1"/>
          <dgm:chPref val="1"/>
        </dgm:presLayoutVars>
      </dgm:prSet>
      <dgm:spPr/>
    </dgm:pt>
  </dgm:ptLst>
  <dgm:cxnLst>
    <dgm:cxn modelId="{CB88EB5C-C0AC-4DCC-873F-6E4E871BD61C}" type="presOf" srcId="{0C21169F-DDAF-45D9-8C01-5ED5C987C011}" destId="{BFD5C4E7-B50C-4944-826E-B957CB1236D7}" srcOrd="0" destOrd="0" presId="urn:microsoft.com/office/officeart/2018/2/layout/IconLabelList"/>
    <dgm:cxn modelId="{CA28E2D0-A3C5-4A41-B8AB-B4819E17768D}" type="presOf" srcId="{0898E0BF-D0AE-4276-B525-3B9D5C416E4B}" destId="{7110BD9C-AC37-4E5F-AC69-3F42A005FF3F}" srcOrd="0" destOrd="0" presId="urn:microsoft.com/office/officeart/2018/2/layout/IconLabelList"/>
    <dgm:cxn modelId="{778123D1-2035-4C67-AD7F-E98D1E9A6264}" srcId="{0C21169F-DDAF-45D9-8C01-5ED5C987C011}" destId="{0898E0BF-D0AE-4276-B525-3B9D5C416E4B}" srcOrd="0" destOrd="0" parTransId="{D49C0AB4-6023-4F2D-BE25-BFD9250F9BEA}" sibTransId="{879B1665-5C2C-4660-9DBA-27BA53544905}"/>
    <dgm:cxn modelId="{E5CA2E81-CCC4-4391-9F70-EACC26E89BDC}" type="presParOf" srcId="{BFD5C4E7-B50C-4944-826E-B957CB1236D7}" destId="{139E22F7-8B6A-4C4E-8036-268ACB1AD846}" srcOrd="0" destOrd="0" presId="urn:microsoft.com/office/officeart/2018/2/layout/IconLabelList"/>
    <dgm:cxn modelId="{69E9022D-50A6-465D-9088-F6247BB7038D}" type="presParOf" srcId="{139E22F7-8B6A-4C4E-8036-268ACB1AD846}" destId="{AC98DC2F-1ACA-47D0-93F1-2D824496156B}" srcOrd="0" destOrd="0" presId="urn:microsoft.com/office/officeart/2018/2/layout/IconLabelList"/>
    <dgm:cxn modelId="{68F3CEDC-7315-4F0D-AFB0-2AF4D899C21C}" type="presParOf" srcId="{139E22F7-8B6A-4C4E-8036-268ACB1AD846}" destId="{B28F8368-5626-4420-99C3-C4DAEF2DD9F9}" srcOrd="1" destOrd="0" presId="urn:microsoft.com/office/officeart/2018/2/layout/IconLabelList"/>
    <dgm:cxn modelId="{A125D514-94CF-43B8-898B-083AC6EEAF6A}" type="presParOf" srcId="{139E22F7-8B6A-4C4E-8036-268ACB1AD846}" destId="{7110BD9C-AC37-4E5F-AC69-3F42A005FF3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21169F-DDAF-45D9-8C01-5ED5C987C01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898E0BF-D0AE-4276-B525-3B9D5C416E4B}">
      <dgm:prSet custT="1"/>
      <dgm:spPr/>
      <dgm:t>
        <a:bodyPr/>
        <a:lstStyle/>
        <a:p>
          <a:pPr>
            <a:lnSpc>
              <a:spcPct val="100000"/>
            </a:lnSpc>
          </a:pPr>
          <a:r>
            <a:rPr lang="en-GB" sz="3600" dirty="0">
              <a:solidFill>
                <a:srgbClr val="A9E023"/>
              </a:solidFill>
            </a:rPr>
            <a:t>What are we called to do?</a:t>
          </a:r>
          <a:endParaRPr lang="en-US" sz="3600" dirty="0">
            <a:solidFill>
              <a:srgbClr val="A9E023"/>
            </a:solidFill>
          </a:endParaRPr>
        </a:p>
      </dgm:t>
    </dgm:pt>
    <dgm:pt modelId="{D49C0AB4-6023-4F2D-BE25-BFD9250F9BEA}" type="parTrans" cxnId="{778123D1-2035-4C67-AD7F-E98D1E9A6264}">
      <dgm:prSet/>
      <dgm:spPr/>
      <dgm:t>
        <a:bodyPr/>
        <a:lstStyle/>
        <a:p>
          <a:endParaRPr lang="en-US"/>
        </a:p>
      </dgm:t>
    </dgm:pt>
    <dgm:pt modelId="{879B1665-5C2C-4660-9DBA-27BA53544905}" type="sibTrans" cxnId="{778123D1-2035-4C67-AD7F-E98D1E9A6264}">
      <dgm:prSet/>
      <dgm:spPr/>
      <dgm:t>
        <a:bodyPr/>
        <a:lstStyle/>
        <a:p>
          <a:endParaRPr lang="en-US"/>
        </a:p>
      </dgm:t>
    </dgm:pt>
    <dgm:pt modelId="{BFD5C4E7-B50C-4944-826E-B957CB1236D7}" type="pres">
      <dgm:prSet presAssocID="{0C21169F-DDAF-45D9-8C01-5ED5C987C011}" presName="root" presStyleCnt="0">
        <dgm:presLayoutVars>
          <dgm:dir/>
          <dgm:resizeHandles val="exact"/>
        </dgm:presLayoutVars>
      </dgm:prSet>
      <dgm:spPr/>
    </dgm:pt>
    <dgm:pt modelId="{139E22F7-8B6A-4C4E-8036-268ACB1AD846}" type="pres">
      <dgm:prSet presAssocID="{0898E0BF-D0AE-4276-B525-3B9D5C416E4B}" presName="compNode" presStyleCnt="0"/>
      <dgm:spPr/>
    </dgm:pt>
    <dgm:pt modelId="{AC98DC2F-1ACA-47D0-93F1-2D824496156B}" type="pres">
      <dgm:prSet presAssocID="{0898E0BF-D0AE-4276-B525-3B9D5C416E4B}" presName="iconRect" presStyleLbl="node1" presStyleIdx="0" presStyleCnt="1" custLinFactNeighborX="-4048"/>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pt>
    <dgm:pt modelId="{B28F8368-5626-4420-99C3-C4DAEF2DD9F9}" type="pres">
      <dgm:prSet presAssocID="{0898E0BF-D0AE-4276-B525-3B9D5C416E4B}" presName="spaceRect" presStyleCnt="0"/>
      <dgm:spPr/>
    </dgm:pt>
    <dgm:pt modelId="{7110BD9C-AC37-4E5F-AC69-3F42A005FF3F}" type="pres">
      <dgm:prSet presAssocID="{0898E0BF-D0AE-4276-B525-3B9D5C416E4B}" presName="textRect" presStyleLbl="revTx" presStyleIdx="0" presStyleCnt="1">
        <dgm:presLayoutVars>
          <dgm:chMax val="1"/>
          <dgm:chPref val="1"/>
        </dgm:presLayoutVars>
      </dgm:prSet>
      <dgm:spPr/>
    </dgm:pt>
  </dgm:ptLst>
  <dgm:cxnLst>
    <dgm:cxn modelId="{CB88EB5C-C0AC-4DCC-873F-6E4E871BD61C}" type="presOf" srcId="{0C21169F-DDAF-45D9-8C01-5ED5C987C011}" destId="{BFD5C4E7-B50C-4944-826E-B957CB1236D7}" srcOrd="0" destOrd="0" presId="urn:microsoft.com/office/officeart/2018/2/layout/IconLabelList"/>
    <dgm:cxn modelId="{CA28E2D0-A3C5-4A41-B8AB-B4819E17768D}" type="presOf" srcId="{0898E0BF-D0AE-4276-B525-3B9D5C416E4B}" destId="{7110BD9C-AC37-4E5F-AC69-3F42A005FF3F}" srcOrd="0" destOrd="0" presId="urn:microsoft.com/office/officeart/2018/2/layout/IconLabelList"/>
    <dgm:cxn modelId="{778123D1-2035-4C67-AD7F-E98D1E9A6264}" srcId="{0C21169F-DDAF-45D9-8C01-5ED5C987C011}" destId="{0898E0BF-D0AE-4276-B525-3B9D5C416E4B}" srcOrd="0" destOrd="0" parTransId="{D49C0AB4-6023-4F2D-BE25-BFD9250F9BEA}" sibTransId="{879B1665-5C2C-4660-9DBA-27BA53544905}"/>
    <dgm:cxn modelId="{E5CA2E81-CCC4-4391-9F70-EACC26E89BDC}" type="presParOf" srcId="{BFD5C4E7-B50C-4944-826E-B957CB1236D7}" destId="{139E22F7-8B6A-4C4E-8036-268ACB1AD846}" srcOrd="0" destOrd="0" presId="urn:microsoft.com/office/officeart/2018/2/layout/IconLabelList"/>
    <dgm:cxn modelId="{69E9022D-50A6-465D-9088-F6247BB7038D}" type="presParOf" srcId="{139E22F7-8B6A-4C4E-8036-268ACB1AD846}" destId="{AC98DC2F-1ACA-47D0-93F1-2D824496156B}" srcOrd="0" destOrd="0" presId="urn:microsoft.com/office/officeart/2018/2/layout/IconLabelList"/>
    <dgm:cxn modelId="{68F3CEDC-7315-4F0D-AFB0-2AF4D899C21C}" type="presParOf" srcId="{139E22F7-8B6A-4C4E-8036-268ACB1AD846}" destId="{B28F8368-5626-4420-99C3-C4DAEF2DD9F9}" srcOrd="1" destOrd="0" presId="urn:microsoft.com/office/officeart/2018/2/layout/IconLabelList"/>
    <dgm:cxn modelId="{A125D514-94CF-43B8-898B-083AC6EEAF6A}" type="presParOf" srcId="{139E22F7-8B6A-4C4E-8036-268ACB1AD846}" destId="{7110BD9C-AC37-4E5F-AC69-3F42A005FF3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C21169F-DDAF-45D9-8C01-5ED5C987C01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898E0BF-D0AE-4276-B525-3B9D5C416E4B}">
      <dgm:prSet custT="1"/>
      <dgm:spPr/>
      <dgm:t>
        <a:bodyPr/>
        <a:lstStyle/>
        <a:p>
          <a:pPr>
            <a:lnSpc>
              <a:spcPct val="100000"/>
            </a:lnSpc>
          </a:pPr>
          <a:r>
            <a:rPr lang="en-GB" sz="3600" dirty="0">
              <a:solidFill>
                <a:srgbClr val="A9E023"/>
              </a:solidFill>
            </a:rPr>
            <a:t>Month One</a:t>
          </a:r>
          <a:endParaRPr lang="en-US" sz="3600" dirty="0">
            <a:solidFill>
              <a:srgbClr val="A9E023"/>
            </a:solidFill>
          </a:endParaRPr>
        </a:p>
      </dgm:t>
    </dgm:pt>
    <dgm:pt modelId="{D49C0AB4-6023-4F2D-BE25-BFD9250F9BEA}" type="parTrans" cxnId="{778123D1-2035-4C67-AD7F-E98D1E9A6264}">
      <dgm:prSet/>
      <dgm:spPr/>
      <dgm:t>
        <a:bodyPr/>
        <a:lstStyle/>
        <a:p>
          <a:endParaRPr lang="en-US"/>
        </a:p>
      </dgm:t>
    </dgm:pt>
    <dgm:pt modelId="{879B1665-5C2C-4660-9DBA-27BA53544905}" type="sibTrans" cxnId="{778123D1-2035-4C67-AD7F-E98D1E9A6264}">
      <dgm:prSet/>
      <dgm:spPr/>
      <dgm:t>
        <a:bodyPr/>
        <a:lstStyle/>
        <a:p>
          <a:endParaRPr lang="en-US"/>
        </a:p>
      </dgm:t>
    </dgm:pt>
    <dgm:pt modelId="{BFD5C4E7-B50C-4944-826E-B957CB1236D7}" type="pres">
      <dgm:prSet presAssocID="{0C21169F-DDAF-45D9-8C01-5ED5C987C011}" presName="root" presStyleCnt="0">
        <dgm:presLayoutVars>
          <dgm:dir/>
          <dgm:resizeHandles val="exact"/>
        </dgm:presLayoutVars>
      </dgm:prSet>
      <dgm:spPr/>
    </dgm:pt>
    <dgm:pt modelId="{139E22F7-8B6A-4C4E-8036-268ACB1AD846}" type="pres">
      <dgm:prSet presAssocID="{0898E0BF-D0AE-4276-B525-3B9D5C416E4B}" presName="compNode" presStyleCnt="0"/>
      <dgm:spPr/>
    </dgm:pt>
    <dgm:pt modelId="{AC98DC2F-1ACA-47D0-93F1-2D824496156B}" type="pres">
      <dgm:prSet presAssocID="{0898E0BF-D0AE-4276-B525-3B9D5C416E4B}" presName="iconRect" presStyleLbl="node1" presStyleIdx="0" presStyleCnt="1" custLinFactNeighborX="-4048"/>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Follow with solid fill"/>
        </a:ext>
      </dgm:extLst>
    </dgm:pt>
    <dgm:pt modelId="{B28F8368-5626-4420-99C3-C4DAEF2DD9F9}" type="pres">
      <dgm:prSet presAssocID="{0898E0BF-D0AE-4276-B525-3B9D5C416E4B}" presName="spaceRect" presStyleCnt="0"/>
      <dgm:spPr/>
    </dgm:pt>
    <dgm:pt modelId="{7110BD9C-AC37-4E5F-AC69-3F42A005FF3F}" type="pres">
      <dgm:prSet presAssocID="{0898E0BF-D0AE-4276-B525-3B9D5C416E4B}" presName="textRect" presStyleLbl="revTx" presStyleIdx="0" presStyleCnt="1">
        <dgm:presLayoutVars>
          <dgm:chMax val="1"/>
          <dgm:chPref val="1"/>
        </dgm:presLayoutVars>
      </dgm:prSet>
      <dgm:spPr/>
    </dgm:pt>
  </dgm:ptLst>
  <dgm:cxnLst>
    <dgm:cxn modelId="{CB88EB5C-C0AC-4DCC-873F-6E4E871BD61C}" type="presOf" srcId="{0C21169F-DDAF-45D9-8C01-5ED5C987C011}" destId="{BFD5C4E7-B50C-4944-826E-B957CB1236D7}" srcOrd="0" destOrd="0" presId="urn:microsoft.com/office/officeart/2018/2/layout/IconLabelList"/>
    <dgm:cxn modelId="{CA28E2D0-A3C5-4A41-B8AB-B4819E17768D}" type="presOf" srcId="{0898E0BF-D0AE-4276-B525-3B9D5C416E4B}" destId="{7110BD9C-AC37-4E5F-AC69-3F42A005FF3F}" srcOrd="0" destOrd="0" presId="urn:microsoft.com/office/officeart/2018/2/layout/IconLabelList"/>
    <dgm:cxn modelId="{778123D1-2035-4C67-AD7F-E98D1E9A6264}" srcId="{0C21169F-DDAF-45D9-8C01-5ED5C987C011}" destId="{0898E0BF-D0AE-4276-B525-3B9D5C416E4B}" srcOrd="0" destOrd="0" parTransId="{D49C0AB4-6023-4F2D-BE25-BFD9250F9BEA}" sibTransId="{879B1665-5C2C-4660-9DBA-27BA53544905}"/>
    <dgm:cxn modelId="{E5CA2E81-CCC4-4391-9F70-EACC26E89BDC}" type="presParOf" srcId="{BFD5C4E7-B50C-4944-826E-B957CB1236D7}" destId="{139E22F7-8B6A-4C4E-8036-268ACB1AD846}" srcOrd="0" destOrd="0" presId="urn:microsoft.com/office/officeart/2018/2/layout/IconLabelList"/>
    <dgm:cxn modelId="{69E9022D-50A6-465D-9088-F6247BB7038D}" type="presParOf" srcId="{139E22F7-8B6A-4C4E-8036-268ACB1AD846}" destId="{AC98DC2F-1ACA-47D0-93F1-2D824496156B}" srcOrd="0" destOrd="0" presId="urn:microsoft.com/office/officeart/2018/2/layout/IconLabelList"/>
    <dgm:cxn modelId="{68F3CEDC-7315-4F0D-AFB0-2AF4D899C21C}" type="presParOf" srcId="{139E22F7-8B6A-4C4E-8036-268ACB1AD846}" destId="{B28F8368-5626-4420-99C3-C4DAEF2DD9F9}" srcOrd="1" destOrd="0" presId="urn:microsoft.com/office/officeart/2018/2/layout/IconLabelList"/>
    <dgm:cxn modelId="{A125D514-94CF-43B8-898B-083AC6EEAF6A}" type="presParOf" srcId="{139E22F7-8B6A-4C4E-8036-268ACB1AD846}" destId="{7110BD9C-AC37-4E5F-AC69-3F42A005FF3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8DC2F-1ACA-47D0-93F1-2D824496156B}">
      <dsp:nvSpPr>
        <dsp:cNvPr id="0" name=""/>
        <dsp:cNvSpPr/>
      </dsp:nvSpPr>
      <dsp:spPr>
        <a:xfrm>
          <a:off x="1779319" y="468347"/>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10BD9C-AC37-4E5F-AC69-3F42A005FF3F}">
      <dsp:nvSpPr>
        <dsp:cNvPr id="0" name=""/>
        <dsp:cNvSpPr/>
      </dsp:nvSpPr>
      <dsp:spPr>
        <a:xfrm>
          <a:off x="591319" y="2950091"/>
          <a:ext cx="432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GB" sz="3600" kern="1200" dirty="0">
              <a:solidFill>
                <a:srgbClr val="A9E023"/>
              </a:solidFill>
            </a:rPr>
            <a:t>What are we called to be?</a:t>
          </a:r>
          <a:endParaRPr lang="en-US" sz="3600" kern="1200" dirty="0">
            <a:solidFill>
              <a:srgbClr val="A9E023"/>
            </a:solidFill>
          </a:endParaRPr>
        </a:p>
      </dsp:txBody>
      <dsp:txXfrm>
        <a:off x="591319" y="2950091"/>
        <a:ext cx="4320000" cy="1102500"/>
      </dsp:txXfrm>
    </dsp:sp>
    <dsp:sp modelId="{18B85603-CEA2-422C-A679-59375D6C9F3F}">
      <dsp:nvSpPr>
        <dsp:cNvPr id="0" name=""/>
        <dsp:cNvSpPr/>
      </dsp:nvSpPr>
      <dsp:spPr>
        <a:xfrm>
          <a:off x="6855320" y="468347"/>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AB9383-829F-4815-89C1-C26DD80FCE93}">
      <dsp:nvSpPr>
        <dsp:cNvPr id="0" name=""/>
        <dsp:cNvSpPr/>
      </dsp:nvSpPr>
      <dsp:spPr>
        <a:xfrm>
          <a:off x="5667320" y="2950091"/>
          <a:ext cx="432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GB" sz="3600" kern="1200" dirty="0">
              <a:solidFill>
                <a:srgbClr val="A9E023"/>
              </a:solidFill>
            </a:rPr>
            <a:t>What are we called to do?</a:t>
          </a:r>
          <a:endParaRPr lang="en-US" sz="3600" kern="1200" dirty="0">
            <a:solidFill>
              <a:srgbClr val="A9E023"/>
            </a:solidFill>
          </a:endParaRPr>
        </a:p>
      </dsp:txBody>
      <dsp:txXfrm>
        <a:off x="5667320" y="2950091"/>
        <a:ext cx="4320000" cy="1102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8DC2F-1ACA-47D0-93F1-2D824496156B}">
      <dsp:nvSpPr>
        <dsp:cNvPr id="0" name=""/>
        <dsp:cNvSpPr/>
      </dsp:nvSpPr>
      <dsp:spPr>
        <a:xfrm>
          <a:off x="1259452" y="468347"/>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10BD9C-AC37-4E5F-AC69-3F42A005FF3F}">
      <dsp:nvSpPr>
        <dsp:cNvPr id="0" name=""/>
        <dsp:cNvSpPr/>
      </dsp:nvSpPr>
      <dsp:spPr>
        <a:xfrm>
          <a:off x="150145" y="2950091"/>
          <a:ext cx="432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GB" sz="3600" kern="1200" dirty="0">
              <a:solidFill>
                <a:srgbClr val="A9E023"/>
              </a:solidFill>
            </a:rPr>
            <a:t>What are we called to be?</a:t>
          </a:r>
          <a:endParaRPr lang="en-US" sz="3600" kern="1200" dirty="0">
            <a:solidFill>
              <a:srgbClr val="A9E023"/>
            </a:solidFill>
          </a:endParaRPr>
        </a:p>
      </dsp:txBody>
      <dsp:txXfrm>
        <a:off x="150145" y="2950091"/>
        <a:ext cx="4320000" cy="1102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8DC2F-1ACA-47D0-93F1-2D824496156B}">
      <dsp:nvSpPr>
        <dsp:cNvPr id="0" name=""/>
        <dsp:cNvSpPr/>
      </dsp:nvSpPr>
      <dsp:spPr>
        <a:xfrm>
          <a:off x="1259452" y="468347"/>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10BD9C-AC37-4E5F-AC69-3F42A005FF3F}">
      <dsp:nvSpPr>
        <dsp:cNvPr id="0" name=""/>
        <dsp:cNvSpPr/>
      </dsp:nvSpPr>
      <dsp:spPr>
        <a:xfrm>
          <a:off x="150145" y="2950091"/>
          <a:ext cx="432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GB" sz="3600" kern="1200" dirty="0">
              <a:solidFill>
                <a:srgbClr val="A9E023"/>
              </a:solidFill>
            </a:rPr>
            <a:t>What are we called to be?</a:t>
          </a:r>
          <a:endParaRPr lang="en-US" sz="3600" kern="1200" dirty="0">
            <a:solidFill>
              <a:srgbClr val="A9E023"/>
            </a:solidFill>
          </a:endParaRPr>
        </a:p>
      </dsp:txBody>
      <dsp:txXfrm>
        <a:off x="150145" y="2950091"/>
        <a:ext cx="4320000" cy="1102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8DC2F-1ACA-47D0-93F1-2D824496156B}">
      <dsp:nvSpPr>
        <dsp:cNvPr id="0" name=""/>
        <dsp:cNvSpPr/>
      </dsp:nvSpPr>
      <dsp:spPr>
        <a:xfrm>
          <a:off x="1259452" y="468347"/>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10BD9C-AC37-4E5F-AC69-3F42A005FF3F}">
      <dsp:nvSpPr>
        <dsp:cNvPr id="0" name=""/>
        <dsp:cNvSpPr/>
      </dsp:nvSpPr>
      <dsp:spPr>
        <a:xfrm>
          <a:off x="150145" y="2950091"/>
          <a:ext cx="432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GB" sz="3600" kern="1200" dirty="0">
              <a:solidFill>
                <a:srgbClr val="A9E023"/>
              </a:solidFill>
            </a:rPr>
            <a:t>What are we called to be?</a:t>
          </a:r>
          <a:endParaRPr lang="en-US" sz="3600" kern="1200" dirty="0">
            <a:solidFill>
              <a:srgbClr val="A9E023"/>
            </a:solidFill>
          </a:endParaRPr>
        </a:p>
      </dsp:txBody>
      <dsp:txXfrm>
        <a:off x="150145" y="2950091"/>
        <a:ext cx="4320000" cy="11025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8DC2F-1ACA-47D0-93F1-2D824496156B}">
      <dsp:nvSpPr>
        <dsp:cNvPr id="0" name=""/>
        <dsp:cNvSpPr/>
      </dsp:nvSpPr>
      <dsp:spPr>
        <a:xfrm>
          <a:off x="1259452" y="468347"/>
          <a:ext cx="1944000" cy="1944000"/>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10BD9C-AC37-4E5F-AC69-3F42A005FF3F}">
      <dsp:nvSpPr>
        <dsp:cNvPr id="0" name=""/>
        <dsp:cNvSpPr/>
      </dsp:nvSpPr>
      <dsp:spPr>
        <a:xfrm>
          <a:off x="150145" y="2950091"/>
          <a:ext cx="432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GB" sz="3600" kern="1200" dirty="0">
              <a:solidFill>
                <a:srgbClr val="A9E023"/>
              </a:solidFill>
            </a:rPr>
            <a:t>What are we called to do?</a:t>
          </a:r>
          <a:endParaRPr lang="en-US" sz="3600" kern="1200" dirty="0">
            <a:solidFill>
              <a:srgbClr val="A9E023"/>
            </a:solidFill>
          </a:endParaRPr>
        </a:p>
      </dsp:txBody>
      <dsp:txXfrm>
        <a:off x="150145" y="2950091"/>
        <a:ext cx="4320000" cy="11025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8DC2F-1ACA-47D0-93F1-2D824496156B}">
      <dsp:nvSpPr>
        <dsp:cNvPr id="0" name=""/>
        <dsp:cNvSpPr/>
      </dsp:nvSpPr>
      <dsp:spPr>
        <a:xfrm>
          <a:off x="1259452" y="693371"/>
          <a:ext cx="1944000" cy="194400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10BD9C-AC37-4E5F-AC69-3F42A005FF3F}">
      <dsp:nvSpPr>
        <dsp:cNvPr id="0" name=""/>
        <dsp:cNvSpPr/>
      </dsp:nvSpPr>
      <dsp:spPr>
        <a:xfrm>
          <a:off x="150145" y="3107567"/>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GB" sz="3600" kern="1200" dirty="0">
              <a:solidFill>
                <a:srgbClr val="A9E023"/>
              </a:solidFill>
            </a:rPr>
            <a:t>Month One</a:t>
          </a:r>
          <a:endParaRPr lang="en-US" sz="3600" kern="1200" dirty="0">
            <a:solidFill>
              <a:srgbClr val="A9E023"/>
            </a:solidFill>
          </a:endParaRPr>
        </a:p>
      </dsp:txBody>
      <dsp:txXfrm>
        <a:off x="150145" y="3107567"/>
        <a:ext cx="432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D7A3A8-ED52-453A-A48D-85E2D12ABC4A}" type="datetimeFigureOut">
              <a:rPr lang="en-GB" smtClean="0"/>
              <a:t>03/02/2026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733BC5-4A45-48FB-9E07-CDE291A93358}" type="slidenum">
              <a:rPr lang="en-GB" smtClean="0"/>
              <a:t>‹#›</a:t>
            </a:fld>
            <a:endParaRPr lang="en-GB"/>
          </a:p>
        </p:txBody>
      </p:sp>
    </p:spTree>
    <p:extLst>
      <p:ext uri="{BB962C8B-B14F-4D97-AF65-F5344CB8AC3E}">
        <p14:creationId xmlns:p14="http://schemas.microsoft.com/office/powerpoint/2010/main" val="560775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733BC5-4A45-48FB-9E07-CDE291A93358}" type="slidenum">
              <a:rPr lang="en-GB" smtClean="0"/>
              <a:t>1</a:t>
            </a:fld>
            <a:endParaRPr lang="en-GB"/>
          </a:p>
        </p:txBody>
      </p:sp>
    </p:spTree>
    <p:extLst>
      <p:ext uri="{BB962C8B-B14F-4D97-AF65-F5344CB8AC3E}">
        <p14:creationId xmlns:p14="http://schemas.microsoft.com/office/powerpoint/2010/main" val="3166840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733BC5-4A45-48FB-9E07-CDE291A93358}" type="slidenum">
              <a:rPr lang="en-GB" smtClean="0"/>
              <a:t>14</a:t>
            </a:fld>
            <a:endParaRPr lang="en-GB"/>
          </a:p>
        </p:txBody>
      </p:sp>
    </p:spTree>
    <p:extLst>
      <p:ext uri="{BB962C8B-B14F-4D97-AF65-F5344CB8AC3E}">
        <p14:creationId xmlns:p14="http://schemas.microsoft.com/office/powerpoint/2010/main" val="1580260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76556-6F39-14EC-F867-14C6ABC8A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B813A4-B6C9-7644-55A7-E5E00DCCC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879BA5-6114-C694-A4F7-52B5601EAA0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335E54D-DC76-AA85-B887-75B42273203B}"/>
              </a:ext>
            </a:extLst>
          </p:cNvPr>
          <p:cNvSpPr>
            <a:spLocks noGrp="1"/>
          </p:cNvSpPr>
          <p:nvPr>
            <p:ph type="sldNum" sz="quarter" idx="5"/>
          </p:nvPr>
        </p:nvSpPr>
        <p:spPr/>
        <p:txBody>
          <a:bodyPr/>
          <a:lstStyle/>
          <a:p>
            <a:fld id="{B0733BC5-4A45-48FB-9E07-CDE291A93358}" type="slidenum">
              <a:rPr lang="en-GB" smtClean="0"/>
              <a:t>16</a:t>
            </a:fld>
            <a:endParaRPr lang="en-GB"/>
          </a:p>
        </p:txBody>
      </p:sp>
    </p:spTree>
    <p:extLst>
      <p:ext uri="{BB962C8B-B14F-4D97-AF65-F5344CB8AC3E}">
        <p14:creationId xmlns:p14="http://schemas.microsoft.com/office/powerpoint/2010/main" val="1608504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9740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6343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3724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8580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37635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7824550"/>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35311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943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smtClean="0"/>
              <a:pPr/>
              <a:t>2/3/26</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6579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8597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3565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3005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8376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9746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5241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18946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5198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tx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135955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83844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868528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89066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2/3/26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387485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2/3/26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689054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2/3/26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755273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71669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51883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655592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375831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88665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996361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2/3/26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838641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2/3/26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109795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167900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58859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smtClean="0"/>
              <a:pPr/>
              <a:t>2/3/26</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9381645"/>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4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61BEF0D-F0BB-DE4B-95CE-6DB70DBA9567}" type="datetimeFigureOut">
              <a:rPr lang="en-US" smtClean="0"/>
              <a:pPr/>
              <a:t>2/3/26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7786644"/>
      </p:ext>
    </p:extLst>
  </p:cSld>
  <p:clrMap bg1="dk1" tx1="lt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notesSlide" Target="../notesSlides/notesSlide2.xml"/><Relationship Id="rId16" Type="http://schemas.openxmlformats.org/officeDocument/2006/relationships/image" Target="../media/image24.svg"/><Relationship Id="rId1" Type="http://schemas.openxmlformats.org/officeDocument/2006/relationships/slideLayout" Target="../slideLayouts/slideLayout2.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9.svg"/><Relationship Id="rId11" Type="http://schemas.openxmlformats.org/officeDocument/2006/relationships/image" Target="../media/image25.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5.png"/><Relationship Id="rId7"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5.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49D334-5EBF-38C4-4868-084735CCAE50}"/>
              </a:ext>
            </a:extLst>
          </p:cNvPr>
          <p:cNvPicPr>
            <a:picLocks noChangeAspect="1"/>
          </p:cNvPicPr>
          <p:nvPr/>
        </p:nvPicPr>
        <p:blipFill rotWithShape="1">
          <a:blip r:embed="rId3">
            <a:extLst>
              <a:ext uri="{28A0092B-C50C-407E-A947-70E740481C1C}">
                <a14:useLocalDpi xmlns:a14="http://schemas.microsoft.com/office/drawing/2010/main" val="0"/>
              </a:ext>
            </a:extLst>
          </a:blip>
          <a:srcRect t="-6918"/>
          <a:stretch/>
        </p:blipFill>
        <p:spPr>
          <a:xfrm rot="20629716">
            <a:off x="331595" y="1363893"/>
            <a:ext cx="1800944" cy="3297136"/>
          </a:xfrm>
          <a:prstGeom prst="rect">
            <a:avLst/>
          </a:prstGeom>
        </p:spPr>
      </p:pic>
      <p:sp>
        <p:nvSpPr>
          <p:cNvPr id="5" name="Title 1">
            <a:extLst>
              <a:ext uri="{FF2B5EF4-FFF2-40B4-BE49-F238E27FC236}">
                <a16:creationId xmlns:a16="http://schemas.microsoft.com/office/drawing/2014/main" id="{9FCEF878-650D-0526-C72F-71831F49DEA3}"/>
              </a:ext>
            </a:extLst>
          </p:cNvPr>
          <p:cNvSpPr>
            <a:spLocks noGrp="1"/>
          </p:cNvSpPr>
          <p:nvPr>
            <p:ph type="ctrTitle"/>
          </p:nvPr>
        </p:nvSpPr>
        <p:spPr>
          <a:xfrm>
            <a:off x="1822736" y="1670376"/>
            <a:ext cx="9930248" cy="3343274"/>
          </a:xfrm>
        </p:spPr>
        <p:txBody>
          <a:bodyPr>
            <a:noAutofit/>
          </a:bodyPr>
          <a:lstStyle/>
          <a:p>
            <a:r>
              <a:rPr lang="en-GB" sz="24000" dirty="0">
                <a:solidFill>
                  <a:srgbClr val="A2D525"/>
                </a:solidFill>
                <a:effectLst>
                  <a:outerShdw blurRad="38100" dist="38100" dir="2700000" algn="tl">
                    <a:srgbClr val="000000">
                      <a:alpha val="43137"/>
                    </a:srgbClr>
                  </a:outerShdw>
                </a:effectLst>
                <a:latin typeface="Bahnschrift" panose="020B0502040204020203" pitchFamily="34" charset="0"/>
              </a:rPr>
              <a:t>THIRST</a:t>
            </a:r>
          </a:p>
        </p:txBody>
      </p:sp>
      <p:sp>
        <p:nvSpPr>
          <p:cNvPr id="8" name="Subtitle 2">
            <a:extLst>
              <a:ext uri="{FF2B5EF4-FFF2-40B4-BE49-F238E27FC236}">
                <a16:creationId xmlns:a16="http://schemas.microsoft.com/office/drawing/2014/main" id="{97A274F3-7243-2243-6A86-452F5D7EE32D}"/>
              </a:ext>
            </a:extLst>
          </p:cNvPr>
          <p:cNvSpPr txBox="1">
            <a:spLocks/>
          </p:cNvSpPr>
          <p:nvPr/>
        </p:nvSpPr>
        <p:spPr>
          <a:xfrm>
            <a:off x="9100417" y="1477829"/>
            <a:ext cx="2674851" cy="1655762"/>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2200" kern="1200" cap="all" baseline="0">
                <a:solidFill>
                  <a:schemeClr val="tx1">
                    <a:lumMod val="75000"/>
                  </a:schemeClr>
                </a:solidFill>
                <a:effectLst>
                  <a:outerShdw blurRad="47625" dist="12700" dir="2700000" algn="tl" rotWithShape="0">
                    <a:srgbClr val="000000">
                      <a:alpha val="36000"/>
                    </a:srgbClr>
                  </a:outerShdw>
                </a:effectLst>
                <a:latin typeface="+mn-lt"/>
                <a:ea typeface="+mn-ea"/>
                <a:cs typeface="+mn-cs"/>
              </a:defRPr>
            </a:lvl1pPr>
            <a:lvl2pPr marL="457200" indent="0" algn="ctr" defTabSz="914400" rtl="0" eaLnBrk="1" latinLnBrk="0" hangingPunct="1">
              <a:lnSpc>
                <a:spcPct val="120000"/>
              </a:lnSpc>
              <a:spcBef>
                <a:spcPts val="500"/>
              </a:spcBef>
              <a:buClr>
                <a:schemeClr val="tx1"/>
              </a:buClr>
              <a:buFont typeface="Arial" panose="020B0604020202020204" pitchFamily="34" charset="0"/>
              <a:buNone/>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914400" indent="0" algn="ctr" defTabSz="914400" rtl="0" eaLnBrk="1" latinLnBrk="0" hangingPunct="1">
              <a:lnSpc>
                <a:spcPct val="120000"/>
              </a:lnSpc>
              <a:spcBef>
                <a:spcPts val="500"/>
              </a:spcBef>
              <a:buClr>
                <a:schemeClr val="tx1"/>
              </a:buClr>
              <a:buFont typeface="Arial" panose="020B0604020202020204" pitchFamily="34" charset="0"/>
              <a:buNone/>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371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18288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2860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7432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2004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657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a:lstStyle>
          <a:p>
            <a:pPr marL="0" marR="0" lvl="0" indent="0" algn="r" defTabSz="914400" rtl="0" eaLnBrk="1" fontAlgn="auto" latinLnBrk="0" hangingPunct="1">
              <a:lnSpc>
                <a:spcPct val="120000"/>
              </a:lnSpc>
              <a:spcBef>
                <a:spcPts val="1000"/>
              </a:spcBef>
              <a:spcAft>
                <a:spcPts val="0"/>
              </a:spcAft>
              <a:buClr>
                <a:prstClr val="black"/>
              </a:buClr>
              <a:buSzTx/>
              <a:buFont typeface="Arial" panose="020B0604020202020204" pitchFamily="34" charset="0"/>
              <a:buNone/>
              <a:tabLst/>
              <a:defRPr/>
            </a:pPr>
            <a:r>
              <a:rPr kumimoji="0" lang="en-GB" sz="3000" b="0" i="0" u="none" strike="noStrike" kern="1200" cap="all" spc="0" normalizeH="0" baseline="0" noProof="0" dirty="0">
                <a:ln>
                  <a:noFill/>
                </a:ln>
                <a:solidFill>
                  <a:srgbClr val="A2D525"/>
                </a:solidFill>
                <a:effectLst>
                  <a:outerShdw blurRad="47625" dist="12700" dir="2700000" algn="tl" rotWithShape="0">
                    <a:srgbClr val="000000">
                      <a:alpha val="36000"/>
                    </a:srgbClr>
                  </a:outerShdw>
                </a:effectLst>
                <a:uLnTx/>
                <a:uFillTx/>
                <a:latin typeface="Bahnschrift" panose="020B0502040204020203" pitchFamily="34" charset="0"/>
                <a:ea typeface="+mn-ea"/>
                <a:cs typeface="+mn-cs"/>
              </a:rPr>
              <a:t>Ps 63:1-8</a:t>
            </a:r>
          </a:p>
        </p:txBody>
      </p:sp>
    </p:spTree>
    <p:extLst>
      <p:ext uri="{BB962C8B-B14F-4D97-AF65-F5344CB8AC3E}">
        <p14:creationId xmlns:p14="http://schemas.microsoft.com/office/powerpoint/2010/main" val="13964482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F7912916-4E2F-9B04-93F0-F244DF15EADA}"/>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055367BB-7F33-D3EA-EDAE-05F41FB0374B}"/>
              </a:ext>
            </a:extLst>
          </p:cNvPr>
          <p:cNvSpPr>
            <a:spLocks noGrp="1"/>
          </p:cNvSpPr>
          <p:nvPr>
            <p:ph type="title"/>
          </p:nvPr>
        </p:nvSpPr>
        <p:spPr>
          <a:xfrm>
            <a:off x="1751012" y="609601"/>
            <a:ext cx="8676222" cy="3200400"/>
          </a:xfrm>
        </p:spPr>
        <p:txBody>
          <a:bodyPr vert="horz" lIns="91440" tIns="45720" rIns="91440" bIns="45720" rtlCol="0" anchor="b">
            <a:normAutofit/>
          </a:bodyPr>
          <a:lstStyle/>
          <a:p>
            <a:pPr algn="ctr"/>
            <a:r>
              <a:rPr lang="en-US" sz="4800" cap="none" dirty="0">
                <a:effectLst>
                  <a:glow rad="38100">
                    <a:schemeClr val="bg1">
                      <a:lumMod val="65000"/>
                      <a:lumOff val="35000"/>
                      <a:alpha val="50000"/>
                    </a:schemeClr>
                  </a:glow>
                  <a:outerShdw blurRad="28575" dist="31750" dir="13200000" algn="tl" rotWithShape="0">
                    <a:srgbClr val="000000">
                      <a:alpha val="25000"/>
                    </a:srgbClr>
                  </a:outerShdw>
                </a:effectLst>
              </a:rPr>
              <a:t>The Great Omission</a:t>
            </a:r>
          </a:p>
        </p:txBody>
      </p:sp>
    </p:spTree>
    <p:extLst>
      <p:ext uri="{BB962C8B-B14F-4D97-AF65-F5344CB8AC3E}">
        <p14:creationId xmlns:p14="http://schemas.microsoft.com/office/powerpoint/2010/main" val="916183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618D6-CB6B-EC83-AFD7-0E67F7A77B56}"/>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7065953A-8659-D41B-EB8F-781471909ED2}"/>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The Great Omission</a:t>
            </a:r>
          </a:p>
        </p:txBody>
      </p:sp>
      <p:graphicFrame>
        <p:nvGraphicFramePr>
          <p:cNvPr id="31" name="Content Placeholder 2">
            <a:extLst>
              <a:ext uri="{FF2B5EF4-FFF2-40B4-BE49-F238E27FC236}">
                <a16:creationId xmlns:a16="http://schemas.microsoft.com/office/drawing/2014/main" id="{CA840E94-E2E3-3DBE-F9B2-4B93E4D3DE4E}"/>
              </a:ext>
            </a:extLst>
          </p:cNvPr>
          <p:cNvGraphicFramePr>
            <a:graphicFrameLocks noGrp="1"/>
          </p:cNvGraphicFramePr>
          <p:nvPr>
            <p:ph idx="1"/>
            <p:extLst>
              <p:ext uri="{D42A27DB-BD31-4B8C-83A1-F6EECF244321}">
                <p14:modId xmlns:p14="http://schemas.microsoft.com/office/powerpoint/2010/main" val="705121354"/>
              </p:ext>
            </p:extLst>
          </p:nvPr>
        </p:nvGraphicFramePr>
        <p:xfrm>
          <a:off x="767786" y="1748478"/>
          <a:ext cx="10578640" cy="4520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6120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28C1CBC-B7F8-C999-7853-819858439DDD}"/>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Matthew 4:18-20 NKJV</a:t>
            </a:r>
          </a:p>
        </p:txBody>
      </p:sp>
      <p:sp>
        <p:nvSpPr>
          <p:cNvPr id="29" name="Content Placeholder 2">
            <a:extLst>
              <a:ext uri="{FF2B5EF4-FFF2-40B4-BE49-F238E27FC236}">
                <a16:creationId xmlns:a16="http://schemas.microsoft.com/office/drawing/2014/main" id="{4B9F7187-286E-A7DB-435A-482A5922C78C}"/>
              </a:ext>
            </a:extLst>
          </p:cNvPr>
          <p:cNvSpPr>
            <a:spLocks noGrp="1"/>
          </p:cNvSpPr>
          <p:nvPr>
            <p:ph idx="1"/>
          </p:nvPr>
        </p:nvSpPr>
        <p:spPr>
          <a:xfrm>
            <a:off x="767786" y="1748478"/>
            <a:ext cx="10578640" cy="4520939"/>
          </a:xfrm>
        </p:spPr>
        <p:txBody>
          <a:bodyPr>
            <a:normAutofit/>
          </a:bodyPr>
          <a:lstStyle/>
          <a:p>
            <a:pPr marL="0" indent="0" algn="just">
              <a:buNone/>
            </a:pPr>
            <a:r>
              <a:rPr lang="en-GB" sz="3300" cap="none" baseline="30000" dirty="0">
                <a:solidFill>
                  <a:srgbClr val="A9E023"/>
                </a:solidFill>
              </a:rPr>
              <a:t>18</a:t>
            </a:r>
            <a:r>
              <a:rPr lang="en-GB" sz="3300" cap="none" dirty="0">
                <a:solidFill>
                  <a:srgbClr val="A9E023"/>
                </a:solidFill>
              </a:rPr>
              <a:t> And Jesus, walking by the Sea of Galilee, saw two brothers, Simon called Peter, and Andrew his brother, casting a net into the sea; for they were fishermen. </a:t>
            </a:r>
            <a:r>
              <a:rPr lang="en-GB" sz="3300" cap="none" baseline="30000" dirty="0">
                <a:solidFill>
                  <a:srgbClr val="A9E023"/>
                </a:solidFill>
              </a:rPr>
              <a:t>19</a:t>
            </a:r>
            <a:r>
              <a:rPr lang="en-GB" sz="3300" cap="none" dirty="0">
                <a:solidFill>
                  <a:srgbClr val="A9E023"/>
                </a:solidFill>
              </a:rPr>
              <a:t> Then He said to them, </a:t>
            </a:r>
            <a:r>
              <a:rPr lang="en-GB" sz="3300" b="1" cap="none" dirty="0">
                <a:solidFill>
                  <a:srgbClr val="A9E023"/>
                </a:solidFill>
              </a:rPr>
              <a:t>“Follow Me, and I will make you fishers of men.”</a:t>
            </a:r>
            <a:r>
              <a:rPr lang="en-GB" sz="3300" cap="none" dirty="0">
                <a:solidFill>
                  <a:srgbClr val="A9E023"/>
                </a:solidFill>
              </a:rPr>
              <a:t> </a:t>
            </a:r>
            <a:r>
              <a:rPr lang="en-GB" sz="3300" cap="none" baseline="30000" dirty="0">
                <a:solidFill>
                  <a:srgbClr val="A9E023"/>
                </a:solidFill>
              </a:rPr>
              <a:t>20</a:t>
            </a:r>
            <a:r>
              <a:rPr lang="en-GB" sz="3300" cap="none" dirty="0">
                <a:solidFill>
                  <a:srgbClr val="A9E023"/>
                </a:solidFill>
              </a:rPr>
              <a:t> They immediately left their nets and followed Him.</a:t>
            </a:r>
          </a:p>
        </p:txBody>
      </p:sp>
    </p:spTree>
    <p:extLst>
      <p:ext uri="{BB962C8B-B14F-4D97-AF65-F5344CB8AC3E}">
        <p14:creationId xmlns:p14="http://schemas.microsoft.com/office/powerpoint/2010/main" val="3640766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FAEFA-37C1-F4C9-18D2-E3C0CE50FE63}"/>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39BA164D-A237-E313-CDEC-AD67772BE0EA}"/>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The Great Omission</a:t>
            </a:r>
          </a:p>
        </p:txBody>
      </p:sp>
      <p:graphicFrame>
        <p:nvGraphicFramePr>
          <p:cNvPr id="31" name="Content Placeholder 2">
            <a:extLst>
              <a:ext uri="{FF2B5EF4-FFF2-40B4-BE49-F238E27FC236}">
                <a16:creationId xmlns:a16="http://schemas.microsoft.com/office/drawing/2014/main" id="{145E8E8A-34E2-A1A3-873C-257E0605CEA5}"/>
              </a:ext>
            </a:extLst>
          </p:cNvPr>
          <p:cNvGraphicFramePr>
            <a:graphicFrameLocks noGrp="1"/>
          </p:cNvGraphicFramePr>
          <p:nvPr>
            <p:ph idx="1"/>
            <p:extLst>
              <p:ext uri="{D42A27DB-BD31-4B8C-83A1-F6EECF244321}">
                <p14:modId xmlns:p14="http://schemas.microsoft.com/office/powerpoint/2010/main" val="3842531174"/>
              </p:ext>
            </p:extLst>
          </p:nvPr>
        </p:nvGraphicFramePr>
        <p:xfrm>
          <a:off x="158183" y="1748478"/>
          <a:ext cx="4620291" cy="4520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Content Placeholder 2">
            <a:extLst>
              <a:ext uri="{FF2B5EF4-FFF2-40B4-BE49-F238E27FC236}">
                <a16:creationId xmlns:a16="http://schemas.microsoft.com/office/drawing/2014/main" id="{583BA755-7F92-ACAD-0529-563F1D1D005D}"/>
              </a:ext>
            </a:extLst>
          </p:cNvPr>
          <p:cNvSpPr txBox="1">
            <a:spLocks/>
          </p:cNvSpPr>
          <p:nvPr/>
        </p:nvSpPr>
        <p:spPr>
          <a:xfrm>
            <a:off x="4955458" y="2084436"/>
            <a:ext cx="6341807" cy="428330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GB" sz="3600" b="1" cap="none" dirty="0">
                <a:solidFill>
                  <a:srgbClr val="A9E023"/>
                </a:solidFill>
              </a:rPr>
              <a:t>A disciple: </a:t>
            </a:r>
            <a:r>
              <a:rPr lang="en-GB" sz="3600" cap="none" dirty="0">
                <a:solidFill>
                  <a:srgbClr val="A9E023"/>
                </a:solidFill>
              </a:rPr>
              <a:t>someone who is called by Jesus, to follow Jesus, to be changed by Jesus, to go on mission for Jesus.</a:t>
            </a:r>
          </a:p>
          <a:p>
            <a:pPr marL="0" indent="0" algn="just">
              <a:buNone/>
            </a:pPr>
            <a:endParaRPr lang="en-GB" sz="3600" b="1" cap="none" dirty="0">
              <a:solidFill>
                <a:srgbClr val="A9E023"/>
              </a:solidFill>
            </a:endParaRPr>
          </a:p>
          <a:p>
            <a:pPr marL="0" indent="0" algn="just">
              <a:buNone/>
            </a:pPr>
            <a:endParaRPr lang="en-GB" sz="3600" cap="none" dirty="0">
              <a:solidFill>
                <a:srgbClr val="A9E023"/>
              </a:solidFill>
            </a:endParaRPr>
          </a:p>
          <a:p>
            <a:endParaRPr lang="en-GB" sz="3600" cap="none" dirty="0">
              <a:solidFill>
                <a:srgbClr val="A9E023"/>
              </a:solidFill>
            </a:endParaRPr>
          </a:p>
        </p:txBody>
      </p:sp>
    </p:spTree>
    <p:extLst>
      <p:ext uri="{BB962C8B-B14F-4D97-AF65-F5344CB8AC3E}">
        <p14:creationId xmlns:p14="http://schemas.microsoft.com/office/powerpoint/2010/main" val="1874451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002DC-ADB0-EF14-B098-F2549794A5FB}"/>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AB4DA01B-1197-D41A-A545-3366959A614D}"/>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The Great Omission</a:t>
            </a:r>
          </a:p>
        </p:txBody>
      </p:sp>
      <p:graphicFrame>
        <p:nvGraphicFramePr>
          <p:cNvPr id="31" name="Content Placeholder 2">
            <a:extLst>
              <a:ext uri="{FF2B5EF4-FFF2-40B4-BE49-F238E27FC236}">
                <a16:creationId xmlns:a16="http://schemas.microsoft.com/office/drawing/2014/main" id="{B2D51275-E8F5-5CCC-4E5B-D7C9B3250D29}"/>
              </a:ext>
            </a:extLst>
          </p:cNvPr>
          <p:cNvGraphicFramePr>
            <a:graphicFrameLocks noGrp="1"/>
          </p:cNvGraphicFramePr>
          <p:nvPr>
            <p:ph idx="1"/>
          </p:nvPr>
        </p:nvGraphicFramePr>
        <p:xfrm>
          <a:off x="158183" y="1748478"/>
          <a:ext cx="4620291" cy="4520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Content Placeholder 2">
            <a:extLst>
              <a:ext uri="{FF2B5EF4-FFF2-40B4-BE49-F238E27FC236}">
                <a16:creationId xmlns:a16="http://schemas.microsoft.com/office/drawing/2014/main" id="{88A885FE-E4DB-B3E2-21D9-61B4B38481B2}"/>
              </a:ext>
            </a:extLst>
          </p:cNvPr>
          <p:cNvSpPr txBox="1">
            <a:spLocks/>
          </p:cNvSpPr>
          <p:nvPr/>
        </p:nvSpPr>
        <p:spPr>
          <a:xfrm>
            <a:off x="4955458" y="1995948"/>
            <a:ext cx="6341807" cy="428330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GB" sz="3600" b="1" cap="none" dirty="0">
                <a:solidFill>
                  <a:srgbClr val="A9E023"/>
                </a:solidFill>
              </a:rPr>
              <a:t>A disciple: </a:t>
            </a:r>
            <a:r>
              <a:rPr lang="en-GB" sz="3600" cap="none" dirty="0">
                <a:solidFill>
                  <a:srgbClr val="A9E023"/>
                </a:solidFill>
              </a:rPr>
              <a:t>someone who is called by Jesus, to follow Jesus, to be changed by Jesus, to go on mission for Jesus.</a:t>
            </a:r>
          </a:p>
          <a:p>
            <a:pPr algn="just"/>
            <a:r>
              <a:rPr lang="en-GB" sz="3600" b="1" cap="none" dirty="0">
                <a:solidFill>
                  <a:srgbClr val="A9E023"/>
                </a:solidFill>
              </a:rPr>
              <a:t>Discipleship:</a:t>
            </a:r>
            <a:r>
              <a:rPr lang="en-GB" sz="3600" cap="none" dirty="0">
                <a:solidFill>
                  <a:srgbClr val="A9E023"/>
                </a:solidFill>
              </a:rPr>
              <a:t> living a life of devotion to Jesus.</a:t>
            </a:r>
          </a:p>
          <a:p>
            <a:endParaRPr lang="en-GB" sz="3600" cap="none" dirty="0">
              <a:solidFill>
                <a:srgbClr val="A9E023"/>
              </a:solidFill>
            </a:endParaRPr>
          </a:p>
        </p:txBody>
      </p:sp>
    </p:spTree>
    <p:extLst>
      <p:ext uri="{BB962C8B-B14F-4D97-AF65-F5344CB8AC3E}">
        <p14:creationId xmlns:p14="http://schemas.microsoft.com/office/powerpoint/2010/main" val="2881935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FC9EA-B394-D9B6-CBC5-BD5B83DF73D5}"/>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404724F5-CF25-4B69-702B-FBF586D47376}"/>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The Great Omission</a:t>
            </a:r>
          </a:p>
        </p:txBody>
      </p:sp>
      <p:sp>
        <p:nvSpPr>
          <p:cNvPr id="29" name="Content Placeholder 2">
            <a:extLst>
              <a:ext uri="{FF2B5EF4-FFF2-40B4-BE49-F238E27FC236}">
                <a16:creationId xmlns:a16="http://schemas.microsoft.com/office/drawing/2014/main" id="{406DE8C8-320C-6925-6272-48D9B2C68694}"/>
              </a:ext>
            </a:extLst>
          </p:cNvPr>
          <p:cNvSpPr>
            <a:spLocks noGrp="1"/>
          </p:cNvSpPr>
          <p:nvPr>
            <p:ph idx="1"/>
          </p:nvPr>
        </p:nvSpPr>
        <p:spPr>
          <a:xfrm>
            <a:off x="767786" y="1748478"/>
            <a:ext cx="10578640" cy="4520939"/>
          </a:xfrm>
        </p:spPr>
        <p:txBody>
          <a:bodyPr>
            <a:normAutofit/>
          </a:bodyPr>
          <a:lstStyle/>
          <a:p>
            <a:pPr marL="0" indent="0" algn="just">
              <a:buNone/>
            </a:pPr>
            <a:r>
              <a:rPr lang="en-GB" sz="3600" cap="none" dirty="0">
                <a:solidFill>
                  <a:srgbClr val="A9E023"/>
                </a:solidFill>
              </a:rPr>
              <a:t>“Disciples aren’t made in a classroom; they are shaped through shared life.”</a:t>
            </a:r>
          </a:p>
          <a:p>
            <a:pPr algn="just"/>
            <a:endParaRPr lang="en-GB" sz="3600" cap="none" dirty="0">
              <a:solidFill>
                <a:srgbClr val="A9E023"/>
              </a:solidFill>
            </a:endParaRPr>
          </a:p>
        </p:txBody>
      </p:sp>
    </p:spTree>
    <p:extLst>
      <p:ext uri="{BB962C8B-B14F-4D97-AF65-F5344CB8AC3E}">
        <p14:creationId xmlns:p14="http://schemas.microsoft.com/office/powerpoint/2010/main" val="3717466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105B5-173E-7DB3-6EF5-EF9151083FBE}"/>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09C0C504-35D4-DB51-9E19-F8E4C475939F}"/>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The Great Omission</a:t>
            </a:r>
          </a:p>
        </p:txBody>
      </p:sp>
      <p:graphicFrame>
        <p:nvGraphicFramePr>
          <p:cNvPr id="31" name="Content Placeholder 2">
            <a:extLst>
              <a:ext uri="{FF2B5EF4-FFF2-40B4-BE49-F238E27FC236}">
                <a16:creationId xmlns:a16="http://schemas.microsoft.com/office/drawing/2014/main" id="{9A99CA5C-4985-D0EA-B6B9-9F585D57189E}"/>
              </a:ext>
            </a:extLst>
          </p:cNvPr>
          <p:cNvGraphicFramePr>
            <a:graphicFrameLocks noGrp="1"/>
          </p:cNvGraphicFramePr>
          <p:nvPr>
            <p:ph idx="1"/>
            <p:extLst>
              <p:ext uri="{D42A27DB-BD31-4B8C-83A1-F6EECF244321}">
                <p14:modId xmlns:p14="http://schemas.microsoft.com/office/powerpoint/2010/main" val="3497712172"/>
              </p:ext>
            </p:extLst>
          </p:nvPr>
        </p:nvGraphicFramePr>
        <p:xfrm>
          <a:off x="158183" y="1748478"/>
          <a:ext cx="4620291" cy="4520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Content Placeholder 2">
            <a:extLst>
              <a:ext uri="{FF2B5EF4-FFF2-40B4-BE49-F238E27FC236}">
                <a16:creationId xmlns:a16="http://schemas.microsoft.com/office/drawing/2014/main" id="{695FB9BC-EFD8-76E5-D1FC-61D9FBDA3477}"/>
              </a:ext>
            </a:extLst>
          </p:cNvPr>
          <p:cNvSpPr txBox="1">
            <a:spLocks/>
          </p:cNvSpPr>
          <p:nvPr/>
        </p:nvSpPr>
        <p:spPr>
          <a:xfrm>
            <a:off x="4955458" y="1986116"/>
            <a:ext cx="6341807" cy="428330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lgn="just"/>
            <a:r>
              <a:rPr lang="en-GB" sz="3600" cap="none" dirty="0">
                <a:solidFill>
                  <a:srgbClr val="A9E023"/>
                </a:solidFill>
              </a:rPr>
              <a:t>Disciples are Learners.</a:t>
            </a:r>
          </a:p>
          <a:p>
            <a:pPr algn="just"/>
            <a:r>
              <a:rPr lang="en-GB" sz="3600" cap="none" dirty="0">
                <a:solidFill>
                  <a:srgbClr val="A9E023"/>
                </a:solidFill>
              </a:rPr>
              <a:t>Disciples are followers.</a:t>
            </a:r>
          </a:p>
          <a:p>
            <a:pPr algn="just"/>
            <a:endParaRPr lang="en-GB" sz="3600" cap="none" dirty="0">
              <a:solidFill>
                <a:srgbClr val="A9E023"/>
              </a:solidFill>
            </a:endParaRPr>
          </a:p>
        </p:txBody>
      </p:sp>
    </p:spTree>
    <p:extLst>
      <p:ext uri="{BB962C8B-B14F-4D97-AF65-F5344CB8AC3E}">
        <p14:creationId xmlns:p14="http://schemas.microsoft.com/office/powerpoint/2010/main" val="3318153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7FC8F-A248-3494-689C-958DF404BA65}"/>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B30406CA-5031-99FF-51BD-3D3E5678D654}"/>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The Great Omission</a:t>
            </a:r>
          </a:p>
        </p:txBody>
      </p:sp>
      <p:graphicFrame>
        <p:nvGraphicFramePr>
          <p:cNvPr id="31" name="Content Placeholder 2">
            <a:extLst>
              <a:ext uri="{FF2B5EF4-FFF2-40B4-BE49-F238E27FC236}">
                <a16:creationId xmlns:a16="http://schemas.microsoft.com/office/drawing/2014/main" id="{6C11519B-5603-54B5-DFD4-BF98AB1F078C}"/>
              </a:ext>
            </a:extLst>
          </p:cNvPr>
          <p:cNvGraphicFramePr>
            <a:graphicFrameLocks noGrp="1"/>
          </p:cNvGraphicFramePr>
          <p:nvPr>
            <p:ph idx="1"/>
            <p:extLst>
              <p:ext uri="{D42A27DB-BD31-4B8C-83A1-F6EECF244321}">
                <p14:modId xmlns:p14="http://schemas.microsoft.com/office/powerpoint/2010/main" val="527244263"/>
              </p:ext>
            </p:extLst>
          </p:nvPr>
        </p:nvGraphicFramePr>
        <p:xfrm>
          <a:off x="158183" y="1748478"/>
          <a:ext cx="4620291" cy="4520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a:extLst>
              <a:ext uri="{FF2B5EF4-FFF2-40B4-BE49-F238E27FC236}">
                <a16:creationId xmlns:a16="http://schemas.microsoft.com/office/drawing/2014/main" id="{EACEBE4B-DB69-0B62-772B-3D22810AB5F0}"/>
              </a:ext>
            </a:extLst>
          </p:cNvPr>
          <p:cNvSpPr txBox="1">
            <a:spLocks/>
          </p:cNvSpPr>
          <p:nvPr/>
        </p:nvSpPr>
        <p:spPr>
          <a:xfrm>
            <a:off x="4955458" y="1986116"/>
            <a:ext cx="6341807" cy="428330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lgn="just"/>
            <a:r>
              <a:rPr lang="en-GB" sz="3600" cap="none" dirty="0">
                <a:solidFill>
                  <a:srgbClr val="A9E023"/>
                </a:solidFill>
              </a:rPr>
              <a:t>Disciples are messengers.</a:t>
            </a:r>
          </a:p>
          <a:p>
            <a:pPr algn="just"/>
            <a:endParaRPr lang="en-GB" sz="3600" cap="none" dirty="0">
              <a:solidFill>
                <a:srgbClr val="A9E023"/>
              </a:solidFill>
            </a:endParaRPr>
          </a:p>
        </p:txBody>
      </p:sp>
    </p:spTree>
    <p:extLst>
      <p:ext uri="{BB962C8B-B14F-4D97-AF65-F5344CB8AC3E}">
        <p14:creationId xmlns:p14="http://schemas.microsoft.com/office/powerpoint/2010/main" val="1858759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2D66C-9ECC-586D-D118-E89008B57B7B}"/>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BBE33101-077D-C503-4380-2CC89562C312}"/>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Matthew 28:18-10 NLT</a:t>
            </a:r>
          </a:p>
        </p:txBody>
      </p:sp>
      <p:sp>
        <p:nvSpPr>
          <p:cNvPr id="29" name="Content Placeholder 2">
            <a:extLst>
              <a:ext uri="{FF2B5EF4-FFF2-40B4-BE49-F238E27FC236}">
                <a16:creationId xmlns:a16="http://schemas.microsoft.com/office/drawing/2014/main" id="{FAB04CF9-0C70-FD19-61B1-627822B766A8}"/>
              </a:ext>
            </a:extLst>
          </p:cNvPr>
          <p:cNvSpPr>
            <a:spLocks noGrp="1"/>
          </p:cNvSpPr>
          <p:nvPr>
            <p:ph idx="1"/>
          </p:nvPr>
        </p:nvSpPr>
        <p:spPr>
          <a:xfrm>
            <a:off x="767786" y="1748478"/>
            <a:ext cx="10578640" cy="4520939"/>
          </a:xfrm>
        </p:spPr>
        <p:txBody>
          <a:bodyPr>
            <a:normAutofit fontScale="92500"/>
          </a:bodyPr>
          <a:lstStyle/>
          <a:p>
            <a:pPr marL="0" indent="0" algn="just">
              <a:buNone/>
            </a:pPr>
            <a:r>
              <a:rPr lang="en-GB" sz="3600" cap="none" baseline="30000" dirty="0">
                <a:solidFill>
                  <a:srgbClr val="A9E023"/>
                </a:solidFill>
              </a:rPr>
              <a:t>18</a:t>
            </a:r>
            <a:r>
              <a:rPr lang="en-GB" sz="3600" cap="none" dirty="0">
                <a:solidFill>
                  <a:srgbClr val="A9E023"/>
                </a:solidFill>
              </a:rPr>
              <a:t> Jesus came and told his disciples, “I have been given all authority in heaven and on earth. </a:t>
            </a:r>
            <a:r>
              <a:rPr lang="en-GB" sz="3600" cap="none" baseline="30000" dirty="0">
                <a:solidFill>
                  <a:srgbClr val="A9E023"/>
                </a:solidFill>
              </a:rPr>
              <a:t>19</a:t>
            </a:r>
            <a:r>
              <a:rPr lang="en-GB" sz="3600" cap="none" dirty="0">
                <a:solidFill>
                  <a:srgbClr val="A9E023"/>
                </a:solidFill>
              </a:rPr>
              <a:t> Therefore, </a:t>
            </a:r>
            <a:r>
              <a:rPr lang="en-GB" sz="3600" b="1" cap="none" dirty="0">
                <a:solidFill>
                  <a:srgbClr val="A9E023"/>
                </a:solidFill>
              </a:rPr>
              <a:t>go and make disciples </a:t>
            </a:r>
            <a:r>
              <a:rPr lang="en-GB" sz="3600" cap="none" dirty="0">
                <a:solidFill>
                  <a:srgbClr val="A9E023"/>
                </a:solidFill>
              </a:rPr>
              <a:t>of all the nations, </a:t>
            </a:r>
            <a:r>
              <a:rPr lang="en-GB" sz="3600" b="1" cap="none" dirty="0">
                <a:solidFill>
                  <a:srgbClr val="A9E023"/>
                </a:solidFill>
              </a:rPr>
              <a:t>baptising them </a:t>
            </a:r>
            <a:r>
              <a:rPr lang="en-GB" sz="3600" cap="none" dirty="0">
                <a:solidFill>
                  <a:srgbClr val="A9E023"/>
                </a:solidFill>
              </a:rPr>
              <a:t>in the name of the Father and the Son and the Holy Spirit. </a:t>
            </a:r>
            <a:r>
              <a:rPr lang="en-GB" sz="3600" cap="none" baseline="30000" dirty="0">
                <a:solidFill>
                  <a:srgbClr val="A9E023"/>
                </a:solidFill>
              </a:rPr>
              <a:t>20</a:t>
            </a:r>
            <a:r>
              <a:rPr lang="en-GB" sz="3600" cap="none" dirty="0">
                <a:solidFill>
                  <a:srgbClr val="A9E023"/>
                </a:solidFill>
              </a:rPr>
              <a:t> </a:t>
            </a:r>
            <a:r>
              <a:rPr lang="en-GB" sz="3600" b="1" cap="none" dirty="0">
                <a:solidFill>
                  <a:srgbClr val="A9E023"/>
                </a:solidFill>
              </a:rPr>
              <a:t>Teach these new disciples to obey all the commands I have given you.</a:t>
            </a:r>
            <a:r>
              <a:rPr lang="en-GB" sz="3600" cap="none" dirty="0">
                <a:solidFill>
                  <a:srgbClr val="A9E023"/>
                </a:solidFill>
              </a:rPr>
              <a:t> And be sure of this: I am with you always, even to the end of the age.”</a:t>
            </a:r>
          </a:p>
        </p:txBody>
      </p:sp>
    </p:spTree>
    <p:extLst>
      <p:ext uri="{BB962C8B-B14F-4D97-AF65-F5344CB8AC3E}">
        <p14:creationId xmlns:p14="http://schemas.microsoft.com/office/powerpoint/2010/main" val="1492050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1B21A-6488-80BA-AAFD-C4E5B470A753}"/>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4F546C50-B2C9-96F5-169B-D24FB2340391}"/>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A believer’s mission statement…</a:t>
            </a:r>
          </a:p>
        </p:txBody>
      </p:sp>
      <p:sp>
        <p:nvSpPr>
          <p:cNvPr id="29" name="Content Placeholder 2">
            <a:extLst>
              <a:ext uri="{FF2B5EF4-FFF2-40B4-BE49-F238E27FC236}">
                <a16:creationId xmlns:a16="http://schemas.microsoft.com/office/drawing/2014/main" id="{DC20BFBE-83A2-2580-31C0-8658765472F3}"/>
              </a:ext>
            </a:extLst>
          </p:cNvPr>
          <p:cNvSpPr>
            <a:spLocks noGrp="1"/>
          </p:cNvSpPr>
          <p:nvPr>
            <p:ph idx="1"/>
          </p:nvPr>
        </p:nvSpPr>
        <p:spPr>
          <a:xfrm>
            <a:off x="767786" y="1748478"/>
            <a:ext cx="10578640" cy="4520939"/>
          </a:xfrm>
        </p:spPr>
        <p:txBody>
          <a:bodyPr>
            <a:normAutofit/>
          </a:bodyPr>
          <a:lstStyle/>
          <a:p>
            <a:pPr marL="0" indent="0" algn="just">
              <a:buNone/>
            </a:pPr>
            <a:r>
              <a:rPr lang="en-GB" sz="3600" cap="none" dirty="0">
                <a:solidFill>
                  <a:srgbClr val="A9E023"/>
                </a:solidFill>
              </a:rPr>
              <a:t>“To go and make disciple making disciples of all peoples, baptising them in the name of the Father and the Son and the Holy Spirit. Teaching new disciples to obey all the commands Jesus has given us.”</a:t>
            </a:r>
          </a:p>
        </p:txBody>
      </p:sp>
    </p:spTree>
    <p:extLst>
      <p:ext uri="{BB962C8B-B14F-4D97-AF65-F5344CB8AC3E}">
        <p14:creationId xmlns:p14="http://schemas.microsoft.com/office/powerpoint/2010/main" val="423100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02D520C2-1814-1755-62B2-6718C9EDD991}"/>
            </a:ext>
          </a:extLst>
        </p:cNvPr>
        <p:cNvGrpSpPr/>
        <p:nvPr/>
      </p:nvGrpSpPr>
      <p:grpSpPr>
        <a:xfrm>
          <a:off x="0" y="0"/>
          <a:ext cx="0" cy="0"/>
          <a:chOff x="0" y="0"/>
          <a:chExt cx="0" cy="0"/>
        </a:xfrm>
      </p:grpSpPr>
      <p:pic>
        <p:nvPicPr>
          <p:cNvPr id="32" name="Picture 31" descr="Close-up of hopscotch on a sidewalk">
            <a:extLst>
              <a:ext uri="{FF2B5EF4-FFF2-40B4-BE49-F238E27FC236}">
                <a16:creationId xmlns:a16="http://schemas.microsoft.com/office/drawing/2014/main" id="{08A08B86-82BB-2E79-4B91-B899DF19D033}"/>
              </a:ext>
            </a:extLst>
          </p:cNvPr>
          <p:cNvPicPr>
            <a:picLocks noChangeAspect="1"/>
          </p:cNvPicPr>
          <p:nvPr/>
        </p:nvPicPr>
        <p:blipFill>
          <a:blip r:embed="rId3">
            <a:duotone>
              <a:prstClr val="black"/>
              <a:schemeClr val="bg1">
                <a:tint val="45000"/>
                <a:satMod val="400000"/>
              </a:schemeClr>
            </a:duotone>
            <a:alphaModFix amt="25000"/>
          </a:blip>
          <a:srcRect t="8311" b="7419"/>
          <a:stretch>
            <a:fillRect/>
          </a:stretch>
        </p:blipFill>
        <p:spPr>
          <a:xfrm>
            <a:off x="20" y="10"/>
            <a:ext cx="12191980" cy="6857990"/>
          </a:xfrm>
          <a:prstGeom prst="rect">
            <a:avLst/>
          </a:prstGeom>
        </p:spPr>
      </p:pic>
      <p:sp>
        <p:nvSpPr>
          <p:cNvPr id="28" name="Title 1">
            <a:extLst>
              <a:ext uri="{FF2B5EF4-FFF2-40B4-BE49-F238E27FC236}">
                <a16:creationId xmlns:a16="http://schemas.microsoft.com/office/drawing/2014/main" id="{9CBD19B9-782E-B624-AA16-75C80375ED6F}"/>
              </a:ext>
            </a:extLst>
          </p:cNvPr>
          <p:cNvSpPr>
            <a:spLocks noGrp="1"/>
          </p:cNvSpPr>
          <p:nvPr>
            <p:ph type="title"/>
          </p:nvPr>
        </p:nvSpPr>
        <p:spPr>
          <a:xfrm>
            <a:off x="1751012" y="609600"/>
            <a:ext cx="8676222" cy="5112773"/>
          </a:xfrm>
        </p:spPr>
        <p:txBody>
          <a:bodyPr vert="horz" lIns="91440" tIns="45720" rIns="91440" bIns="45720" rtlCol="0" anchor="b">
            <a:normAutofit fontScale="90000"/>
          </a:bodyPr>
          <a:lstStyle/>
          <a:p>
            <a:pPr algn="ctr"/>
            <a:r>
              <a:rPr lang="en-GB" sz="4800" cap="none" dirty="0">
                <a:effectLst>
                  <a:glow rad="38100">
                    <a:schemeClr val="bg1">
                      <a:lumMod val="65000"/>
                      <a:lumOff val="35000"/>
                      <a:alpha val="50000"/>
                    </a:schemeClr>
                  </a:glow>
                  <a:outerShdw blurRad="28575" dist="31750" dir="13200000" algn="tl" rotWithShape="0">
                    <a:srgbClr val="000000">
                      <a:alpha val="25000"/>
                    </a:srgbClr>
                  </a:outerShdw>
                </a:effectLst>
              </a:rPr>
              <a:t>Why is clarity crucial if we are going to be a disciple of Jesus and make disciples for him?</a:t>
            </a:r>
            <a:br>
              <a:rPr lang="en-GB" sz="4800" cap="none" dirty="0">
                <a:effectLst>
                  <a:glow rad="38100">
                    <a:schemeClr val="bg1">
                      <a:lumMod val="65000"/>
                      <a:lumOff val="35000"/>
                      <a:alpha val="50000"/>
                    </a:schemeClr>
                  </a:glow>
                  <a:outerShdw blurRad="28575" dist="31750" dir="13200000" algn="tl" rotWithShape="0">
                    <a:srgbClr val="000000">
                      <a:alpha val="25000"/>
                    </a:srgbClr>
                  </a:outerShdw>
                </a:effectLst>
              </a:rPr>
            </a:br>
            <a:r>
              <a:rPr lang="en-GB" sz="4800" cap="none" dirty="0">
                <a:effectLst>
                  <a:glow rad="38100">
                    <a:schemeClr val="bg1">
                      <a:lumMod val="65000"/>
                      <a:lumOff val="35000"/>
                      <a:alpha val="50000"/>
                    </a:schemeClr>
                  </a:glow>
                  <a:outerShdw blurRad="28575" dist="31750" dir="13200000" algn="tl" rotWithShape="0">
                    <a:srgbClr val="000000">
                      <a:alpha val="25000"/>
                    </a:srgbClr>
                  </a:outerShdw>
                </a:effectLst>
              </a:rPr>
              <a:t>•</a:t>
            </a:r>
            <a:br>
              <a:rPr lang="en-GB" sz="4800" cap="none" dirty="0">
                <a:effectLst>
                  <a:glow rad="38100">
                    <a:schemeClr val="bg1">
                      <a:lumMod val="65000"/>
                      <a:lumOff val="35000"/>
                      <a:alpha val="50000"/>
                    </a:schemeClr>
                  </a:glow>
                  <a:outerShdw blurRad="28575" dist="31750" dir="13200000" algn="tl" rotWithShape="0">
                    <a:srgbClr val="000000">
                      <a:alpha val="25000"/>
                    </a:srgbClr>
                  </a:outerShdw>
                </a:effectLst>
              </a:rPr>
            </a:br>
            <a:r>
              <a:rPr lang="en-GB" sz="4800" cap="none" dirty="0">
                <a:effectLst>
                  <a:glow rad="38100">
                    <a:schemeClr val="bg1">
                      <a:lumMod val="65000"/>
                      <a:lumOff val="35000"/>
                      <a:alpha val="50000"/>
                    </a:schemeClr>
                  </a:glow>
                  <a:outerShdw blurRad="28575" dist="31750" dir="13200000" algn="tl" rotWithShape="0">
                    <a:srgbClr val="000000">
                      <a:alpha val="25000"/>
                    </a:srgbClr>
                  </a:outerShdw>
                </a:effectLst>
              </a:rPr>
              <a:t>How does commitment without clarity affect our personal faith and ministry?</a:t>
            </a:r>
            <a:endParaRPr lang="en-US" sz="4800" cap="none" dirty="0">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1640343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2EF7657D-EE1B-28FA-C07D-8D803FEE83CC}"/>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E4A46F50-2C2F-CDBD-E3B0-D57A884DDE71}"/>
              </a:ext>
            </a:extLst>
          </p:cNvPr>
          <p:cNvSpPr>
            <a:spLocks noGrp="1"/>
          </p:cNvSpPr>
          <p:nvPr>
            <p:ph type="title"/>
          </p:nvPr>
        </p:nvSpPr>
        <p:spPr>
          <a:xfrm>
            <a:off x="1751012" y="609600"/>
            <a:ext cx="8676222" cy="3234813"/>
          </a:xfrm>
        </p:spPr>
        <p:txBody>
          <a:bodyPr vert="horz" lIns="91440" tIns="45720" rIns="91440" bIns="45720" rtlCol="0" anchor="b">
            <a:normAutofit/>
          </a:bodyPr>
          <a:lstStyle/>
          <a:p>
            <a:pPr algn="ctr"/>
            <a:r>
              <a:rPr lang="en-GB" sz="4800" cap="none" dirty="0">
                <a:effectLst>
                  <a:glow rad="38100">
                    <a:schemeClr val="bg1">
                      <a:lumMod val="65000"/>
                      <a:lumOff val="35000"/>
                      <a:alpha val="50000"/>
                    </a:schemeClr>
                  </a:glow>
                  <a:outerShdw blurRad="28575" dist="31750" dir="13200000" algn="tl" rotWithShape="0">
                    <a:srgbClr val="000000">
                      <a:alpha val="25000"/>
                    </a:srgbClr>
                  </a:outerShdw>
                </a:effectLst>
              </a:rPr>
              <a:t>What did Jesus do?</a:t>
            </a:r>
            <a:endParaRPr lang="en-US" sz="4800" cap="none" dirty="0">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1781542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907E4-A70F-2B2B-A20C-4E8978D419B7}"/>
            </a:ext>
          </a:extLst>
        </p:cNvPr>
        <p:cNvGrpSpPr/>
        <p:nvPr/>
      </p:nvGrpSpPr>
      <p:grpSpPr>
        <a:xfrm>
          <a:off x="0" y="0"/>
          <a:ext cx="0" cy="0"/>
          <a:chOff x="0" y="0"/>
          <a:chExt cx="0" cy="0"/>
        </a:xfrm>
      </p:grpSpPr>
      <p:sp>
        <p:nvSpPr>
          <p:cNvPr id="52" name="Freeform: Shape 51">
            <a:extLst>
              <a:ext uri="{FF2B5EF4-FFF2-40B4-BE49-F238E27FC236}">
                <a16:creationId xmlns:a16="http://schemas.microsoft.com/office/drawing/2014/main" id="{63910773-8D59-ED48-1AD1-8D982A3C0044}"/>
              </a:ext>
            </a:extLst>
          </p:cNvPr>
          <p:cNvSpPr/>
          <p:nvPr/>
        </p:nvSpPr>
        <p:spPr>
          <a:xfrm>
            <a:off x="4512928" y="1590857"/>
            <a:ext cx="3184110" cy="1770761"/>
          </a:xfrm>
          <a:custGeom>
            <a:avLst/>
            <a:gdLst>
              <a:gd name="connsiteX0" fmla="*/ 1257300 w 2514600"/>
              <a:gd name="connsiteY0" fmla="*/ 0 h 1398430"/>
              <a:gd name="connsiteX1" fmla="*/ 2514600 w 2514600"/>
              <a:gd name="connsiteY1" fmla="*/ 1257300 h 1398430"/>
              <a:gd name="connsiteX2" fmla="*/ 2511256 w 2514600"/>
              <a:gd name="connsiteY2" fmla="*/ 1323525 h 1398430"/>
              <a:gd name="connsiteX3" fmla="*/ 2503051 w 2514600"/>
              <a:gd name="connsiteY3" fmla="*/ 1319573 h 1398430"/>
              <a:gd name="connsiteX4" fmla="*/ 1957754 w 2514600"/>
              <a:gd name="connsiteY4" fmla="*/ 1209483 h 1398430"/>
              <a:gd name="connsiteX5" fmla="*/ 1289998 w 2514600"/>
              <a:gd name="connsiteY5" fmla="*/ 1378565 h 1398430"/>
              <a:gd name="connsiteX6" fmla="*/ 1257300 w 2514600"/>
              <a:gd name="connsiteY6" fmla="*/ 1398430 h 1398430"/>
              <a:gd name="connsiteX7" fmla="*/ 1224602 w 2514600"/>
              <a:gd name="connsiteY7" fmla="*/ 1378565 h 1398430"/>
              <a:gd name="connsiteX8" fmla="*/ 556846 w 2514600"/>
              <a:gd name="connsiteY8" fmla="*/ 1209483 h 1398430"/>
              <a:gd name="connsiteX9" fmla="*/ 11549 w 2514600"/>
              <a:gd name="connsiteY9" fmla="*/ 1319573 h 1398430"/>
              <a:gd name="connsiteX10" fmla="*/ 3344 w 2514600"/>
              <a:gd name="connsiteY10" fmla="*/ 1323525 h 1398430"/>
              <a:gd name="connsiteX11" fmla="*/ 0 w 2514600"/>
              <a:gd name="connsiteY11" fmla="*/ 1257300 h 1398430"/>
              <a:gd name="connsiteX12" fmla="*/ 1257300 w 2514600"/>
              <a:gd name="connsiteY12" fmla="*/ 0 h 139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4600" h="1398430">
                <a:moveTo>
                  <a:pt x="1257300" y="0"/>
                </a:moveTo>
                <a:cubicBezTo>
                  <a:pt x="1951688" y="0"/>
                  <a:pt x="2514600" y="562912"/>
                  <a:pt x="2514600" y="1257300"/>
                </a:cubicBezTo>
                <a:lnTo>
                  <a:pt x="2511256" y="1323525"/>
                </a:lnTo>
                <a:lnTo>
                  <a:pt x="2503051" y="1319573"/>
                </a:lnTo>
                <a:cubicBezTo>
                  <a:pt x="2335448" y="1248683"/>
                  <a:pt x="2151179" y="1209483"/>
                  <a:pt x="1957754" y="1209483"/>
                </a:cubicBezTo>
                <a:cubicBezTo>
                  <a:pt x="1715973" y="1209483"/>
                  <a:pt x="1488498" y="1270734"/>
                  <a:pt x="1289998" y="1378565"/>
                </a:cubicBezTo>
                <a:lnTo>
                  <a:pt x="1257300" y="1398430"/>
                </a:lnTo>
                <a:lnTo>
                  <a:pt x="1224602" y="1378565"/>
                </a:lnTo>
                <a:cubicBezTo>
                  <a:pt x="1026103" y="1270734"/>
                  <a:pt x="798627" y="1209483"/>
                  <a:pt x="556846" y="1209483"/>
                </a:cubicBezTo>
                <a:cubicBezTo>
                  <a:pt x="363421" y="1209483"/>
                  <a:pt x="179152" y="1248683"/>
                  <a:pt x="11549" y="1319573"/>
                </a:cubicBezTo>
                <a:lnTo>
                  <a:pt x="3344" y="1323525"/>
                </a:lnTo>
                <a:lnTo>
                  <a:pt x="0" y="1257300"/>
                </a:lnTo>
                <a:cubicBezTo>
                  <a:pt x="0" y="562912"/>
                  <a:pt x="562912" y="0"/>
                  <a:pt x="1257300" y="0"/>
                </a:cubicBezTo>
                <a:close/>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14B23275-931E-0442-A253-DA6A1DCE1C2C}"/>
              </a:ext>
            </a:extLst>
          </p:cNvPr>
          <p:cNvSpPr/>
          <p:nvPr/>
        </p:nvSpPr>
        <p:spPr>
          <a:xfrm>
            <a:off x="6275190" y="3302510"/>
            <a:ext cx="1396722" cy="1225990"/>
          </a:xfrm>
          <a:custGeom>
            <a:avLst/>
            <a:gdLst>
              <a:gd name="connsiteX0" fmla="*/ 566037 w 1103039"/>
              <a:gd name="connsiteY0" fmla="*/ 0 h 968206"/>
              <a:gd name="connsiteX1" fmla="*/ 1055957 w 1103039"/>
              <a:gd name="connsiteY1" fmla="*/ 98910 h 968206"/>
              <a:gd name="connsiteX2" fmla="*/ 1103039 w 1103039"/>
              <a:gd name="connsiteY2" fmla="*/ 121591 h 968206"/>
              <a:gd name="connsiteX3" fmla="*/ 1097339 w 1103039"/>
              <a:gd name="connsiteY3" fmla="*/ 158939 h 968206"/>
              <a:gd name="connsiteX4" fmla="*/ 568552 w 1103039"/>
              <a:gd name="connsiteY4" fmla="*/ 948122 h 968206"/>
              <a:gd name="connsiteX5" fmla="*/ 535493 w 1103039"/>
              <a:gd name="connsiteY5" fmla="*/ 968206 h 968206"/>
              <a:gd name="connsiteX6" fmla="*/ 503055 w 1103039"/>
              <a:gd name="connsiteY6" fmla="*/ 842053 h 968206"/>
              <a:gd name="connsiteX7" fmla="*/ 56237 w 1103039"/>
              <a:gd name="connsiteY7" fmla="*/ 177631 h 968206"/>
              <a:gd name="connsiteX8" fmla="*/ 0 w 1103039"/>
              <a:gd name="connsiteY8" fmla="*/ 135578 h 968206"/>
              <a:gd name="connsiteX9" fmla="*/ 76117 w 1103039"/>
              <a:gd name="connsiteY9" fmla="*/ 98910 h 968206"/>
              <a:gd name="connsiteX10" fmla="*/ 566037 w 1103039"/>
              <a:gd name="connsiteY10" fmla="*/ 0 h 96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3039" h="968206">
                <a:moveTo>
                  <a:pt x="566037" y="0"/>
                </a:moveTo>
                <a:cubicBezTo>
                  <a:pt x="739819" y="0"/>
                  <a:pt x="905375" y="35220"/>
                  <a:pt x="1055957" y="98910"/>
                </a:cubicBezTo>
                <a:lnTo>
                  <a:pt x="1103039" y="121591"/>
                </a:lnTo>
                <a:lnTo>
                  <a:pt x="1097339" y="158939"/>
                </a:lnTo>
                <a:cubicBezTo>
                  <a:pt x="1030346" y="486328"/>
                  <a:pt x="836107" y="767365"/>
                  <a:pt x="568552" y="948122"/>
                </a:cubicBezTo>
                <a:lnTo>
                  <a:pt x="535493" y="968206"/>
                </a:lnTo>
                <a:lnTo>
                  <a:pt x="503055" y="842053"/>
                </a:lnTo>
                <a:cubicBezTo>
                  <a:pt x="421192" y="578853"/>
                  <a:pt x="263802" y="348930"/>
                  <a:pt x="56237" y="177631"/>
                </a:cubicBezTo>
                <a:lnTo>
                  <a:pt x="0" y="135578"/>
                </a:lnTo>
                <a:lnTo>
                  <a:pt x="76117" y="98910"/>
                </a:lnTo>
                <a:cubicBezTo>
                  <a:pt x="226699" y="35220"/>
                  <a:pt x="392255" y="0"/>
                  <a:pt x="566037"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53">
            <a:extLst>
              <a:ext uri="{FF2B5EF4-FFF2-40B4-BE49-F238E27FC236}">
                <a16:creationId xmlns:a16="http://schemas.microsoft.com/office/drawing/2014/main" id="{46909A16-35EF-2B99-A950-38CD8353A690}"/>
              </a:ext>
            </a:extLst>
          </p:cNvPr>
          <p:cNvSpPr/>
          <p:nvPr/>
        </p:nvSpPr>
        <p:spPr>
          <a:xfrm>
            <a:off x="4538323" y="3304207"/>
            <a:ext cx="1394925" cy="1224293"/>
          </a:xfrm>
          <a:custGeom>
            <a:avLst/>
            <a:gdLst>
              <a:gd name="connsiteX0" fmla="*/ 536791 w 1101620"/>
              <a:gd name="connsiteY0" fmla="*/ 0 h 966866"/>
              <a:gd name="connsiteX1" fmla="*/ 1026189 w 1101620"/>
              <a:gd name="connsiteY1" fmla="*/ 98805 h 966866"/>
              <a:gd name="connsiteX2" fmla="*/ 1101620 w 1101620"/>
              <a:gd name="connsiteY2" fmla="*/ 135142 h 966866"/>
              <a:gd name="connsiteX3" fmla="*/ 1046591 w 1101620"/>
              <a:gd name="connsiteY3" fmla="*/ 176291 h 966866"/>
              <a:gd name="connsiteX4" fmla="*/ 599773 w 1101620"/>
              <a:gd name="connsiteY4" fmla="*/ 840713 h 966866"/>
              <a:gd name="connsiteX5" fmla="*/ 567335 w 1101620"/>
              <a:gd name="connsiteY5" fmla="*/ 966866 h 966866"/>
              <a:gd name="connsiteX6" fmla="*/ 534276 w 1101620"/>
              <a:gd name="connsiteY6" fmla="*/ 946782 h 966866"/>
              <a:gd name="connsiteX7" fmla="*/ 5489 w 1101620"/>
              <a:gd name="connsiteY7" fmla="*/ 157599 h 966866"/>
              <a:gd name="connsiteX8" fmla="*/ 0 w 1101620"/>
              <a:gd name="connsiteY8" fmla="*/ 121635 h 966866"/>
              <a:gd name="connsiteX9" fmla="*/ 47393 w 1101620"/>
              <a:gd name="connsiteY9" fmla="*/ 98805 h 966866"/>
              <a:gd name="connsiteX10" fmla="*/ 536791 w 1101620"/>
              <a:gd name="connsiteY10" fmla="*/ 0 h 96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1620" h="966866">
                <a:moveTo>
                  <a:pt x="536791" y="0"/>
                </a:moveTo>
                <a:cubicBezTo>
                  <a:pt x="710388" y="0"/>
                  <a:pt x="875768" y="35182"/>
                  <a:pt x="1026189" y="98805"/>
                </a:cubicBezTo>
                <a:lnTo>
                  <a:pt x="1101620" y="135142"/>
                </a:lnTo>
                <a:lnTo>
                  <a:pt x="1046591" y="176291"/>
                </a:lnTo>
                <a:cubicBezTo>
                  <a:pt x="839026" y="347590"/>
                  <a:pt x="681637" y="577513"/>
                  <a:pt x="599773" y="840713"/>
                </a:cubicBezTo>
                <a:lnTo>
                  <a:pt x="567335" y="966866"/>
                </a:lnTo>
                <a:lnTo>
                  <a:pt x="534276" y="946782"/>
                </a:lnTo>
                <a:cubicBezTo>
                  <a:pt x="266721" y="766025"/>
                  <a:pt x="72482" y="484988"/>
                  <a:pt x="5489" y="157599"/>
                </a:cubicBezTo>
                <a:lnTo>
                  <a:pt x="0" y="121635"/>
                </a:lnTo>
                <a:lnTo>
                  <a:pt x="47393" y="98805"/>
                </a:lnTo>
                <a:cubicBezTo>
                  <a:pt x="197814" y="35182"/>
                  <a:pt x="363194" y="0"/>
                  <a:pt x="536791" y="0"/>
                </a:cubicBezTo>
                <a:close/>
              </a:path>
            </a:pathLst>
          </a:custGeom>
          <a:solidFill>
            <a:srgbClr val="783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54">
            <a:extLst>
              <a:ext uri="{FF2B5EF4-FFF2-40B4-BE49-F238E27FC236}">
                <a16:creationId xmlns:a16="http://schemas.microsoft.com/office/drawing/2014/main" id="{A1C8B01F-9786-C100-675D-086FECA8DF66}"/>
              </a:ext>
            </a:extLst>
          </p:cNvPr>
          <p:cNvSpPr/>
          <p:nvPr/>
        </p:nvSpPr>
        <p:spPr>
          <a:xfrm>
            <a:off x="6275187" y="3548959"/>
            <a:ext cx="2310498" cy="2941057"/>
          </a:xfrm>
          <a:custGeom>
            <a:avLst/>
            <a:gdLst>
              <a:gd name="connsiteX0" fmla="*/ 1236297 w 1824679"/>
              <a:gd name="connsiteY0" fmla="*/ 0 h 2322653"/>
              <a:gd name="connsiteX1" fmla="*/ 1269757 w 1824679"/>
              <a:gd name="connsiteY1" fmla="*/ 20327 h 2322653"/>
              <a:gd name="connsiteX2" fmla="*/ 1824679 w 1824679"/>
              <a:gd name="connsiteY2" fmla="*/ 1064012 h 2322653"/>
              <a:gd name="connsiteX3" fmla="*/ 566039 w 1824679"/>
              <a:gd name="connsiteY3" fmla="*/ 2322653 h 2322653"/>
              <a:gd name="connsiteX4" fmla="*/ 76119 w 1824679"/>
              <a:gd name="connsiteY4" fmla="*/ 2223743 h 2322653"/>
              <a:gd name="connsiteX5" fmla="*/ 0 w 1824679"/>
              <a:gd name="connsiteY5" fmla="*/ 2187075 h 2322653"/>
              <a:gd name="connsiteX6" fmla="*/ 56239 w 1824679"/>
              <a:gd name="connsiteY6" fmla="*/ 2145020 h 2322653"/>
              <a:gd name="connsiteX7" fmla="*/ 566039 w 1824679"/>
              <a:gd name="connsiteY7" fmla="*/ 1064011 h 2322653"/>
              <a:gd name="connsiteX8" fmla="*/ 559125 w 1824679"/>
              <a:gd name="connsiteY8" fmla="*/ 927082 h 2322653"/>
              <a:gd name="connsiteX9" fmla="*/ 648846 w 1824679"/>
              <a:gd name="connsiteY9" fmla="*/ 872575 h 2322653"/>
              <a:gd name="connsiteX10" fmla="*/ 1203511 w 1824679"/>
              <a:gd name="connsiteY10" fmla="*/ 127507 h 2322653"/>
              <a:gd name="connsiteX11" fmla="*/ 1236297 w 1824679"/>
              <a:gd name="connsiteY11" fmla="*/ 0 h 232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24679" h="2322653">
                <a:moveTo>
                  <a:pt x="1236297" y="0"/>
                </a:moveTo>
                <a:lnTo>
                  <a:pt x="1269757" y="20327"/>
                </a:lnTo>
                <a:cubicBezTo>
                  <a:pt x="1604557" y="246514"/>
                  <a:pt x="1824679" y="629557"/>
                  <a:pt x="1824679" y="1064012"/>
                </a:cubicBezTo>
                <a:cubicBezTo>
                  <a:pt x="1824679" y="1759140"/>
                  <a:pt x="1261167" y="2322653"/>
                  <a:pt x="566039" y="2322653"/>
                </a:cubicBezTo>
                <a:cubicBezTo>
                  <a:pt x="392257" y="2322653"/>
                  <a:pt x="226701" y="2287434"/>
                  <a:pt x="76119" y="2223743"/>
                </a:cubicBezTo>
                <a:lnTo>
                  <a:pt x="0" y="2187075"/>
                </a:lnTo>
                <a:lnTo>
                  <a:pt x="56239" y="2145020"/>
                </a:lnTo>
                <a:cubicBezTo>
                  <a:pt x="367587" y="1888073"/>
                  <a:pt x="566039" y="1499217"/>
                  <a:pt x="566039" y="1064011"/>
                </a:cubicBezTo>
                <a:lnTo>
                  <a:pt x="559125" y="927082"/>
                </a:lnTo>
                <a:lnTo>
                  <a:pt x="648846" y="872575"/>
                </a:lnTo>
                <a:cubicBezTo>
                  <a:pt x="909697" y="696348"/>
                  <a:pt x="1108004" y="434573"/>
                  <a:pt x="1203511" y="127507"/>
                </a:cubicBezTo>
                <a:lnTo>
                  <a:pt x="1236297" y="0"/>
                </a:lnTo>
                <a:close/>
              </a:path>
            </a:pathLst>
          </a:cu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55">
            <a:extLst>
              <a:ext uri="{FF2B5EF4-FFF2-40B4-BE49-F238E27FC236}">
                <a16:creationId xmlns:a16="http://schemas.microsoft.com/office/drawing/2014/main" id="{720483DA-B49F-2BA5-E366-C854E9EB4BB0}"/>
              </a:ext>
            </a:extLst>
          </p:cNvPr>
          <p:cNvSpPr/>
          <p:nvPr/>
        </p:nvSpPr>
        <p:spPr>
          <a:xfrm>
            <a:off x="3625980" y="3550674"/>
            <a:ext cx="2307269" cy="2937643"/>
          </a:xfrm>
          <a:custGeom>
            <a:avLst/>
            <a:gdLst>
              <a:gd name="connsiteX0" fmla="*/ 587390 w 1822129"/>
              <a:gd name="connsiteY0" fmla="*/ 0 h 2319957"/>
              <a:gd name="connsiteX1" fmla="*/ 619828 w 1822129"/>
              <a:gd name="connsiteY1" fmla="*/ 126153 h 2319957"/>
              <a:gd name="connsiteX2" fmla="*/ 1174493 w 1822129"/>
              <a:gd name="connsiteY2" fmla="*/ 871221 h 2319957"/>
              <a:gd name="connsiteX3" fmla="*/ 1264214 w 1822129"/>
              <a:gd name="connsiteY3" fmla="*/ 925728 h 2319957"/>
              <a:gd name="connsiteX4" fmla="*/ 1257300 w 1822129"/>
              <a:gd name="connsiteY4" fmla="*/ 1062657 h 2319957"/>
              <a:gd name="connsiteX5" fmla="*/ 1767100 w 1822129"/>
              <a:gd name="connsiteY5" fmla="*/ 2143666 h 2319957"/>
              <a:gd name="connsiteX6" fmla="*/ 1822129 w 1822129"/>
              <a:gd name="connsiteY6" fmla="*/ 2184816 h 2319957"/>
              <a:gd name="connsiteX7" fmla="*/ 1746698 w 1822129"/>
              <a:gd name="connsiteY7" fmla="*/ 2221152 h 2319957"/>
              <a:gd name="connsiteX8" fmla="*/ 1257300 w 1822129"/>
              <a:gd name="connsiteY8" fmla="*/ 2319957 h 2319957"/>
              <a:gd name="connsiteX9" fmla="*/ 0 w 1822129"/>
              <a:gd name="connsiteY9" fmla="*/ 1062657 h 2319957"/>
              <a:gd name="connsiteX10" fmla="*/ 554331 w 1822129"/>
              <a:gd name="connsiteY10" fmla="*/ 20084 h 2319957"/>
              <a:gd name="connsiteX11" fmla="*/ 587390 w 1822129"/>
              <a:gd name="connsiteY11" fmla="*/ 0 h 23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22129" h="2319957">
                <a:moveTo>
                  <a:pt x="587390" y="0"/>
                </a:moveTo>
                <a:lnTo>
                  <a:pt x="619828" y="126153"/>
                </a:lnTo>
                <a:cubicBezTo>
                  <a:pt x="715335" y="433219"/>
                  <a:pt x="913642" y="694994"/>
                  <a:pt x="1174493" y="871221"/>
                </a:cubicBezTo>
                <a:lnTo>
                  <a:pt x="1264214" y="925728"/>
                </a:lnTo>
                <a:lnTo>
                  <a:pt x="1257300" y="1062657"/>
                </a:lnTo>
                <a:cubicBezTo>
                  <a:pt x="1257300" y="1497863"/>
                  <a:pt x="1455753" y="1886719"/>
                  <a:pt x="1767100" y="2143666"/>
                </a:cubicBezTo>
                <a:lnTo>
                  <a:pt x="1822129" y="2184816"/>
                </a:lnTo>
                <a:lnTo>
                  <a:pt x="1746698" y="2221152"/>
                </a:lnTo>
                <a:cubicBezTo>
                  <a:pt x="1596277" y="2284775"/>
                  <a:pt x="1430897" y="2319957"/>
                  <a:pt x="1257300" y="2319957"/>
                </a:cubicBezTo>
                <a:cubicBezTo>
                  <a:pt x="562912" y="2319957"/>
                  <a:pt x="0" y="1757045"/>
                  <a:pt x="0" y="1062657"/>
                </a:cubicBezTo>
                <a:cubicBezTo>
                  <a:pt x="0" y="628665"/>
                  <a:pt x="219887" y="246030"/>
                  <a:pt x="554331" y="20084"/>
                </a:cubicBezTo>
                <a:lnTo>
                  <a:pt x="587390" y="0"/>
                </a:lnTo>
                <a:close/>
              </a:path>
            </a:pathLst>
          </a:custGeom>
          <a:noFill/>
          <a:ln w="38100">
            <a:solidFill>
              <a:srgbClr val="783A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Shape 56">
            <a:extLst>
              <a:ext uri="{FF2B5EF4-FFF2-40B4-BE49-F238E27FC236}">
                <a16:creationId xmlns:a16="http://schemas.microsoft.com/office/drawing/2014/main" id="{29999247-24C4-5794-A368-951A51EF5387}"/>
              </a:ext>
            </a:extLst>
          </p:cNvPr>
          <p:cNvSpPr/>
          <p:nvPr/>
        </p:nvSpPr>
        <p:spPr>
          <a:xfrm>
            <a:off x="5398180" y="4811606"/>
            <a:ext cx="1411908" cy="1407741"/>
          </a:xfrm>
          <a:custGeom>
            <a:avLst/>
            <a:gdLst>
              <a:gd name="connsiteX0" fmla="*/ 3376 w 1115032"/>
              <a:gd name="connsiteY0" fmla="*/ 0 h 1111741"/>
              <a:gd name="connsiteX1" fmla="*/ 12889 w 1115032"/>
              <a:gd name="connsiteY1" fmla="*/ 4583 h 1111741"/>
              <a:gd name="connsiteX2" fmla="*/ 558186 w 1115032"/>
              <a:gd name="connsiteY2" fmla="*/ 114673 h 1111741"/>
              <a:gd name="connsiteX3" fmla="*/ 1103483 w 1115032"/>
              <a:gd name="connsiteY3" fmla="*/ 4583 h 1111741"/>
              <a:gd name="connsiteX4" fmla="*/ 1111688 w 1115032"/>
              <a:gd name="connsiteY4" fmla="*/ 631 h 1111741"/>
              <a:gd name="connsiteX5" fmla="*/ 1115032 w 1115032"/>
              <a:gd name="connsiteY5" fmla="*/ 66856 h 1111741"/>
              <a:gd name="connsiteX6" fmla="*/ 560701 w 1115032"/>
              <a:gd name="connsiteY6" fmla="*/ 1109429 h 1111741"/>
              <a:gd name="connsiteX7" fmla="*/ 556896 w 1115032"/>
              <a:gd name="connsiteY7" fmla="*/ 1111741 h 1111741"/>
              <a:gd name="connsiteX8" fmla="*/ 554922 w 1115032"/>
              <a:gd name="connsiteY8" fmla="*/ 1110542 h 1111741"/>
              <a:gd name="connsiteX9" fmla="*/ 0 w 1115032"/>
              <a:gd name="connsiteY9" fmla="*/ 66857 h 1111741"/>
              <a:gd name="connsiteX10" fmla="*/ 3376 w 1115032"/>
              <a:gd name="connsiteY10" fmla="*/ 0 h 1111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5032" h="1111741">
                <a:moveTo>
                  <a:pt x="3376" y="0"/>
                </a:moveTo>
                <a:lnTo>
                  <a:pt x="12889" y="4583"/>
                </a:lnTo>
                <a:cubicBezTo>
                  <a:pt x="180492" y="75473"/>
                  <a:pt x="364761" y="114673"/>
                  <a:pt x="558186" y="114673"/>
                </a:cubicBezTo>
                <a:cubicBezTo>
                  <a:pt x="751611" y="114673"/>
                  <a:pt x="935880" y="75473"/>
                  <a:pt x="1103483" y="4583"/>
                </a:cubicBezTo>
                <a:lnTo>
                  <a:pt x="1111688" y="631"/>
                </a:lnTo>
                <a:lnTo>
                  <a:pt x="1115032" y="66856"/>
                </a:lnTo>
                <a:cubicBezTo>
                  <a:pt x="1115032" y="500849"/>
                  <a:pt x="895145" y="883483"/>
                  <a:pt x="560701" y="1109429"/>
                </a:cubicBezTo>
                <a:lnTo>
                  <a:pt x="556896" y="1111741"/>
                </a:lnTo>
                <a:lnTo>
                  <a:pt x="554922" y="1110542"/>
                </a:lnTo>
                <a:cubicBezTo>
                  <a:pt x="220122" y="884355"/>
                  <a:pt x="0" y="501312"/>
                  <a:pt x="0" y="66857"/>
                </a:cubicBezTo>
                <a:lnTo>
                  <a:pt x="337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7B317C27-DA3E-9463-9D83-8411ACCAC833}"/>
              </a:ext>
            </a:extLst>
          </p:cNvPr>
          <p:cNvSpPr/>
          <p:nvPr/>
        </p:nvSpPr>
        <p:spPr>
          <a:xfrm>
            <a:off x="5524492" y="1952014"/>
            <a:ext cx="1159293" cy="400110"/>
          </a:xfrm>
          <a:prstGeom prst="rect">
            <a:avLst/>
          </a:prstGeom>
        </p:spPr>
        <p:txBody>
          <a:bodyPr wrap="none" anchor="b">
            <a:spAutoFit/>
          </a:bodyPr>
          <a:lstStyle/>
          <a:p>
            <a:pPr algn="ctr"/>
            <a:r>
              <a:rPr lang="en-US" sz="2000" b="1" dirty="0">
                <a:solidFill>
                  <a:srgbClr val="D06423"/>
                </a:solidFill>
              </a:rPr>
              <a:t>CROWD</a:t>
            </a:r>
          </a:p>
        </p:txBody>
      </p:sp>
      <p:sp>
        <p:nvSpPr>
          <p:cNvPr id="59" name="Rectangle 58">
            <a:extLst>
              <a:ext uri="{FF2B5EF4-FFF2-40B4-BE49-F238E27FC236}">
                <a16:creationId xmlns:a16="http://schemas.microsoft.com/office/drawing/2014/main" id="{348C9B8F-C058-F470-3A4F-1711843852C5}"/>
              </a:ext>
            </a:extLst>
          </p:cNvPr>
          <p:cNvSpPr/>
          <p:nvPr/>
        </p:nvSpPr>
        <p:spPr>
          <a:xfrm>
            <a:off x="4342005" y="4622112"/>
            <a:ext cx="881973" cy="400110"/>
          </a:xfrm>
          <a:prstGeom prst="rect">
            <a:avLst/>
          </a:prstGeom>
        </p:spPr>
        <p:txBody>
          <a:bodyPr wrap="none" anchor="b">
            <a:spAutoFit/>
          </a:bodyPr>
          <a:lstStyle/>
          <a:p>
            <a:pPr algn="r"/>
            <a:r>
              <a:rPr lang="en-US" sz="2000" b="1" dirty="0">
                <a:solidFill>
                  <a:srgbClr val="783AE0"/>
                </a:solidFill>
              </a:rPr>
              <a:t>CORE</a:t>
            </a:r>
          </a:p>
        </p:txBody>
      </p:sp>
      <p:sp>
        <p:nvSpPr>
          <p:cNvPr id="60" name="Rectangle 59">
            <a:extLst>
              <a:ext uri="{FF2B5EF4-FFF2-40B4-BE49-F238E27FC236}">
                <a16:creationId xmlns:a16="http://schemas.microsoft.com/office/drawing/2014/main" id="{CE6113C8-8B9C-3444-C776-704DCD7434AF}"/>
              </a:ext>
            </a:extLst>
          </p:cNvPr>
          <p:cNvSpPr/>
          <p:nvPr/>
        </p:nvSpPr>
        <p:spPr>
          <a:xfrm>
            <a:off x="6995016" y="4622112"/>
            <a:ext cx="1183337" cy="400110"/>
          </a:xfrm>
          <a:prstGeom prst="rect">
            <a:avLst/>
          </a:prstGeom>
        </p:spPr>
        <p:txBody>
          <a:bodyPr wrap="none" anchor="b">
            <a:spAutoFit/>
          </a:bodyPr>
          <a:lstStyle/>
          <a:p>
            <a:r>
              <a:rPr lang="en-US" sz="2000" b="1" dirty="0">
                <a:solidFill>
                  <a:srgbClr val="5F99C9"/>
                </a:solidFill>
              </a:rPr>
              <a:t>CLUSTER</a:t>
            </a:r>
          </a:p>
        </p:txBody>
      </p:sp>
      <p:sp>
        <p:nvSpPr>
          <p:cNvPr id="61" name="Rectangle 60">
            <a:extLst>
              <a:ext uri="{FF2B5EF4-FFF2-40B4-BE49-F238E27FC236}">
                <a16:creationId xmlns:a16="http://schemas.microsoft.com/office/drawing/2014/main" id="{13E4D389-7F33-AFCD-4798-775EDF341B00}"/>
              </a:ext>
            </a:extLst>
          </p:cNvPr>
          <p:cNvSpPr/>
          <p:nvPr/>
        </p:nvSpPr>
        <p:spPr>
          <a:xfrm>
            <a:off x="5602902" y="3724620"/>
            <a:ext cx="1002630" cy="1015663"/>
          </a:xfrm>
          <a:prstGeom prst="rect">
            <a:avLst/>
          </a:prstGeom>
        </p:spPr>
        <p:txBody>
          <a:bodyPr wrap="square" anchor="ctr">
            <a:spAutoFit/>
          </a:bodyPr>
          <a:lstStyle/>
          <a:p>
            <a:pPr algn="ctr"/>
            <a:r>
              <a:rPr lang="en-US" sz="2000" b="1" dirty="0"/>
              <a:t>Closer to God</a:t>
            </a:r>
          </a:p>
        </p:txBody>
      </p:sp>
      <p:sp>
        <p:nvSpPr>
          <p:cNvPr id="62" name="Rectangle 61">
            <a:extLst>
              <a:ext uri="{FF2B5EF4-FFF2-40B4-BE49-F238E27FC236}">
                <a16:creationId xmlns:a16="http://schemas.microsoft.com/office/drawing/2014/main" id="{B7836687-169C-24CC-1635-F156FB34037E}"/>
              </a:ext>
            </a:extLst>
          </p:cNvPr>
          <p:cNvSpPr/>
          <p:nvPr/>
        </p:nvSpPr>
        <p:spPr>
          <a:xfrm>
            <a:off x="4986920" y="2317686"/>
            <a:ext cx="2234426" cy="646331"/>
          </a:xfrm>
          <a:prstGeom prst="rect">
            <a:avLst/>
          </a:prstGeom>
        </p:spPr>
        <p:txBody>
          <a:bodyPr wrap="square">
            <a:spAutoFit/>
          </a:bodyPr>
          <a:lstStyle/>
          <a:p>
            <a:pPr algn="ctr"/>
            <a:r>
              <a:rPr lang="en-US" dirty="0">
                <a:solidFill>
                  <a:srgbClr val="D06423"/>
                </a:solidFill>
              </a:rPr>
              <a:t>Large Group, Weekly</a:t>
            </a:r>
          </a:p>
        </p:txBody>
      </p:sp>
      <p:sp>
        <p:nvSpPr>
          <p:cNvPr id="63" name="Rectangle 62">
            <a:extLst>
              <a:ext uri="{FF2B5EF4-FFF2-40B4-BE49-F238E27FC236}">
                <a16:creationId xmlns:a16="http://schemas.microsoft.com/office/drawing/2014/main" id="{47CD3CA5-108F-8089-0299-4FB4F831D147}"/>
              </a:ext>
            </a:extLst>
          </p:cNvPr>
          <p:cNvSpPr/>
          <p:nvPr/>
        </p:nvSpPr>
        <p:spPr>
          <a:xfrm>
            <a:off x="3751742" y="4991626"/>
            <a:ext cx="1471074" cy="923330"/>
          </a:xfrm>
          <a:prstGeom prst="rect">
            <a:avLst/>
          </a:prstGeom>
        </p:spPr>
        <p:txBody>
          <a:bodyPr wrap="square">
            <a:spAutoFit/>
          </a:bodyPr>
          <a:lstStyle/>
          <a:p>
            <a:pPr algn="r"/>
            <a:r>
              <a:rPr lang="en-US" dirty="0">
                <a:solidFill>
                  <a:srgbClr val="783AE0"/>
                </a:solidFill>
              </a:rPr>
              <a:t>3 – 5 People, Weekly</a:t>
            </a:r>
          </a:p>
        </p:txBody>
      </p:sp>
      <p:sp>
        <p:nvSpPr>
          <p:cNvPr id="64" name="Rectangle 63">
            <a:extLst>
              <a:ext uri="{FF2B5EF4-FFF2-40B4-BE49-F238E27FC236}">
                <a16:creationId xmlns:a16="http://schemas.microsoft.com/office/drawing/2014/main" id="{2B153986-3450-8748-3ED0-C04971DB8CE1}"/>
              </a:ext>
            </a:extLst>
          </p:cNvPr>
          <p:cNvSpPr/>
          <p:nvPr/>
        </p:nvSpPr>
        <p:spPr>
          <a:xfrm>
            <a:off x="6995016" y="4989929"/>
            <a:ext cx="1471074" cy="923330"/>
          </a:xfrm>
          <a:prstGeom prst="rect">
            <a:avLst/>
          </a:prstGeom>
        </p:spPr>
        <p:txBody>
          <a:bodyPr wrap="square">
            <a:spAutoFit/>
          </a:bodyPr>
          <a:lstStyle/>
          <a:p>
            <a:r>
              <a:rPr lang="en-US" dirty="0">
                <a:solidFill>
                  <a:srgbClr val="5F99C9"/>
                </a:solidFill>
              </a:rPr>
              <a:t>15 – 20 People, Monthly</a:t>
            </a:r>
          </a:p>
        </p:txBody>
      </p:sp>
      <p:pic>
        <p:nvPicPr>
          <p:cNvPr id="66" name="Graphic 65" descr="Tools">
            <a:extLst>
              <a:ext uri="{FF2B5EF4-FFF2-40B4-BE49-F238E27FC236}">
                <a16:creationId xmlns:a16="http://schemas.microsoft.com/office/drawing/2014/main" id="{FD65A980-E648-6981-D758-EE8C670BD6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00759" y="3477539"/>
            <a:ext cx="631074" cy="631074"/>
          </a:xfrm>
          <a:prstGeom prst="rect">
            <a:avLst/>
          </a:prstGeom>
        </p:spPr>
      </p:pic>
      <p:grpSp>
        <p:nvGrpSpPr>
          <p:cNvPr id="68" name="Group 67">
            <a:extLst>
              <a:ext uri="{FF2B5EF4-FFF2-40B4-BE49-F238E27FC236}">
                <a16:creationId xmlns:a16="http://schemas.microsoft.com/office/drawing/2014/main" id="{FB8143A9-1AF2-F946-0733-16DEF3D4B0BB}"/>
              </a:ext>
            </a:extLst>
          </p:cNvPr>
          <p:cNvGrpSpPr/>
          <p:nvPr/>
        </p:nvGrpSpPr>
        <p:grpSpPr>
          <a:xfrm>
            <a:off x="8823657" y="4374892"/>
            <a:ext cx="2745112" cy="1382486"/>
            <a:chOff x="8806268" y="1466725"/>
            <a:chExt cx="2937088" cy="1382486"/>
          </a:xfrm>
        </p:grpSpPr>
        <p:sp>
          <p:nvSpPr>
            <p:cNvPr id="69" name="TextBox 68">
              <a:extLst>
                <a:ext uri="{FF2B5EF4-FFF2-40B4-BE49-F238E27FC236}">
                  <a16:creationId xmlns:a16="http://schemas.microsoft.com/office/drawing/2014/main" id="{C5E14584-FB15-6005-4E99-83A3DDBD431A}"/>
                </a:ext>
              </a:extLst>
            </p:cNvPr>
            <p:cNvSpPr txBox="1"/>
            <p:nvPr/>
          </p:nvSpPr>
          <p:spPr>
            <a:xfrm>
              <a:off x="8806268" y="1466725"/>
              <a:ext cx="2937088" cy="461665"/>
            </a:xfrm>
            <a:prstGeom prst="rect">
              <a:avLst/>
            </a:prstGeom>
            <a:noFill/>
          </p:spPr>
          <p:txBody>
            <a:bodyPr wrap="square" lIns="0" rIns="0" rtlCol="0" anchor="ctr">
              <a:spAutoFit/>
            </a:bodyPr>
            <a:lstStyle/>
            <a:p>
              <a:r>
                <a:rPr lang="en-US" sz="2400" b="1" dirty="0">
                  <a:solidFill>
                    <a:srgbClr val="5F99C9"/>
                  </a:solidFill>
                </a:rPr>
                <a:t>CLUSTER</a:t>
              </a:r>
            </a:p>
          </p:txBody>
        </p:sp>
        <p:sp>
          <p:nvSpPr>
            <p:cNvPr id="70" name="TextBox 69">
              <a:extLst>
                <a:ext uri="{FF2B5EF4-FFF2-40B4-BE49-F238E27FC236}">
                  <a16:creationId xmlns:a16="http://schemas.microsoft.com/office/drawing/2014/main" id="{3EA8E54F-9A83-C8FD-40F3-6C03E59E09D2}"/>
                </a:ext>
              </a:extLst>
            </p:cNvPr>
            <p:cNvSpPr txBox="1"/>
            <p:nvPr/>
          </p:nvSpPr>
          <p:spPr>
            <a:xfrm>
              <a:off x="8814062" y="1925881"/>
              <a:ext cx="2929294" cy="923330"/>
            </a:xfrm>
            <a:prstGeom prst="rect">
              <a:avLst/>
            </a:prstGeom>
            <a:noFill/>
          </p:spPr>
          <p:txBody>
            <a:bodyPr wrap="square" lIns="0" rIns="0" rtlCol="0" anchor="t">
              <a:spAutoFit/>
            </a:bodyPr>
            <a:lstStyle/>
            <a:p>
              <a:r>
                <a:rPr lang="en-US" dirty="0">
                  <a:solidFill>
                    <a:srgbClr val="5F99C9"/>
                  </a:solidFill>
                </a:rPr>
                <a:t>Thirst: Each Month for Equipping God’s People and Pursuing Jesus </a:t>
              </a:r>
            </a:p>
          </p:txBody>
        </p:sp>
      </p:grpSp>
      <p:grpSp>
        <p:nvGrpSpPr>
          <p:cNvPr id="93" name="Group 92">
            <a:extLst>
              <a:ext uri="{FF2B5EF4-FFF2-40B4-BE49-F238E27FC236}">
                <a16:creationId xmlns:a16="http://schemas.microsoft.com/office/drawing/2014/main" id="{93C0486A-2CD7-630C-CD27-7120A07ADF3E}"/>
              </a:ext>
            </a:extLst>
          </p:cNvPr>
          <p:cNvGrpSpPr/>
          <p:nvPr/>
        </p:nvGrpSpPr>
        <p:grpSpPr>
          <a:xfrm>
            <a:off x="1604709" y="2002454"/>
            <a:ext cx="2937088" cy="1382486"/>
            <a:chOff x="9118622" y="1466725"/>
            <a:chExt cx="2937088" cy="1382486"/>
          </a:xfrm>
        </p:grpSpPr>
        <p:sp>
          <p:nvSpPr>
            <p:cNvPr id="94" name="TextBox 93">
              <a:extLst>
                <a:ext uri="{FF2B5EF4-FFF2-40B4-BE49-F238E27FC236}">
                  <a16:creationId xmlns:a16="http://schemas.microsoft.com/office/drawing/2014/main" id="{56DC9AC3-0AEA-C478-C8F2-F0D8B0E40182}"/>
                </a:ext>
              </a:extLst>
            </p:cNvPr>
            <p:cNvSpPr txBox="1"/>
            <p:nvPr/>
          </p:nvSpPr>
          <p:spPr>
            <a:xfrm>
              <a:off x="9118622" y="1466725"/>
              <a:ext cx="2937088" cy="461665"/>
            </a:xfrm>
            <a:prstGeom prst="rect">
              <a:avLst/>
            </a:prstGeom>
            <a:noFill/>
          </p:spPr>
          <p:txBody>
            <a:bodyPr wrap="square" lIns="0" rIns="0" rtlCol="0" anchor="ctr">
              <a:spAutoFit/>
            </a:bodyPr>
            <a:lstStyle/>
            <a:p>
              <a:r>
                <a:rPr lang="en-US" sz="2400" b="1" dirty="0">
                  <a:solidFill>
                    <a:srgbClr val="D06423"/>
                  </a:solidFill>
                </a:rPr>
                <a:t>CROWD</a:t>
              </a:r>
            </a:p>
          </p:txBody>
        </p:sp>
        <p:sp>
          <p:nvSpPr>
            <p:cNvPr id="95" name="TextBox 94">
              <a:extLst>
                <a:ext uri="{FF2B5EF4-FFF2-40B4-BE49-F238E27FC236}">
                  <a16:creationId xmlns:a16="http://schemas.microsoft.com/office/drawing/2014/main" id="{96B4ECAD-79D5-0213-3F19-88F9F9C1B717}"/>
                </a:ext>
              </a:extLst>
            </p:cNvPr>
            <p:cNvSpPr txBox="1"/>
            <p:nvPr/>
          </p:nvSpPr>
          <p:spPr>
            <a:xfrm>
              <a:off x="9126417" y="1925881"/>
              <a:ext cx="2929293" cy="923330"/>
            </a:xfrm>
            <a:prstGeom prst="rect">
              <a:avLst/>
            </a:prstGeom>
            <a:noFill/>
          </p:spPr>
          <p:txBody>
            <a:bodyPr wrap="square" lIns="0" rIns="0" rtlCol="0" anchor="t">
              <a:spAutoFit/>
            </a:bodyPr>
            <a:lstStyle/>
            <a:p>
              <a:r>
                <a:rPr lang="en-US" dirty="0">
                  <a:solidFill>
                    <a:srgbClr val="D06423"/>
                  </a:solidFill>
                </a:rPr>
                <a:t>Sunday Service for SVC Worship, Teaching and Inspiration</a:t>
              </a:r>
            </a:p>
          </p:txBody>
        </p:sp>
      </p:grpSp>
      <p:grpSp>
        <p:nvGrpSpPr>
          <p:cNvPr id="96" name="Group 95">
            <a:extLst>
              <a:ext uri="{FF2B5EF4-FFF2-40B4-BE49-F238E27FC236}">
                <a16:creationId xmlns:a16="http://schemas.microsoft.com/office/drawing/2014/main" id="{28F2A9B0-155B-B955-F9D0-FB518FA2B16B}"/>
              </a:ext>
            </a:extLst>
          </p:cNvPr>
          <p:cNvGrpSpPr/>
          <p:nvPr/>
        </p:nvGrpSpPr>
        <p:grpSpPr>
          <a:xfrm>
            <a:off x="508914" y="4497912"/>
            <a:ext cx="2929294" cy="1382486"/>
            <a:chOff x="169183" y="2627766"/>
            <a:chExt cx="3100842" cy="1382486"/>
          </a:xfrm>
        </p:grpSpPr>
        <p:sp>
          <p:nvSpPr>
            <p:cNvPr id="97" name="TextBox 96">
              <a:extLst>
                <a:ext uri="{FF2B5EF4-FFF2-40B4-BE49-F238E27FC236}">
                  <a16:creationId xmlns:a16="http://schemas.microsoft.com/office/drawing/2014/main" id="{C20E0902-218F-B205-69FC-7A653395D6A7}"/>
                </a:ext>
              </a:extLst>
            </p:cNvPr>
            <p:cNvSpPr txBox="1"/>
            <p:nvPr/>
          </p:nvSpPr>
          <p:spPr>
            <a:xfrm>
              <a:off x="332936" y="2627766"/>
              <a:ext cx="2937088" cy="461665"/>
            </a:xfrm>
            <a:prstGeom prst="rect">
              <a:avLst/>
            </a:prstGeom>
            <a:noFill/>
          </p:spPr>
          <p:txBody>
            <a:bodyPr wrap="square" lIns="0" rIns="0" rtlCol="0" anchor="ctr">
              <a:spAutoFit/>
            </a:bodyPr>
            <a:lstStyle/>
            <a:p>
              <a:pPr algn="r"/>
              <a:r>
                <a:rPr lang="en-US" sz="2400" b="1" dirty="0">
                  <a:solidFill>
                    <a:srgbClr val="783AE0"/>
                  </a:solidFill>
                </a:rPr>
                <a:t>CORE</a:t>
              </a:r>
            </a:p>
          </p:txBody>
        </p:sp>
        <p:sp>
          <p:nvSpPr>
            <p:cNvPr id="98" name="TextBox 97">
              <a:extLst>
                <a:ext uri="{FF2B5EF4-FFF2-40B4-BE49-F238E27FC236}">
                  <a16:creationId xmlns:a16="http://schemas.microsoft.com/office/drawing/2014/main" id="{E517E0DD-3687-D91A-5F81-3961F9DA03AD}"/>
                </a:ext>
              </a:extLst>
            </p:cNvPr>
            <p:cNvSpPr txBox="1"/>
            <p:nvPr/>
          </p:nvSpPr>
          <p:spPr>
            <a:xfrm>
              <a:off x="169183" y="3086922"/>
              <a:ext cx="3100842" cy="923330"/>
            </a:xfrm>
            <a:prstGeom prst="rect">
              <a:avLst/>
            </a:prstGeom>
            <a:noFill/>
          </p:spPr>
          <p:txBody>
            <a:bodyPr wrap="square" lIns="0" rIns="0" rtlCol="0" anchor="t">
              <a:spAutoFit/>
            </a:bodyPr>
            <a:lstStyle/>
            <a:p>
              <a:pPr algn="just"/>
              <a:r>
                <a:rPr lang="en-US" dirty="0" err="1">
                  <a:solidFill>
                    <a:srgbClr val="783AE0"/>
                  </a:solidFill>
                </a:rPr>
                <a:t>LifeGroups</a:t>
              </a:r>
              <a:r>
                <a:rPr lang="en-US" dirty="0">
                  <a:solidFill>
                    <a:srgbClr val="783AE0"/>
                  </a:solidFill>
                </a:rPr>
                <a:t> for journeying Through life and to Create Disciple Making Disciples</a:t>
              </a:r>
            </a:p>
          </p:txBody>
        </p:sp>
      </p:grpSp>
      <p:pic>
        <p:nvPicPr>
          <p:cNvPr id="99" name="Graphic 98" descr="Tools">
            <a:extLst>
              <a:ext uri="{FF2B5EF4-FFF2-40B4-BE49-F238E27FC236}">
                <a16:creationId xmlns:a16="http://schemas.microsoft.com/office/drawing/2014/main" id="{643149A5-F528-CBEF-C3CC-CDC0433B86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57690" y="4405031"/>
            <a:ext cx="631074" cy="631074"/>
          </a:xfrm>
          <a:prstGeom prst="rect">
            <a:avLst/>
          </a:prstGeom>
        </p:spPr>
      </p:pic>
      <p:pic>
        <p:nvPicPr>
          <p:cNvPr id="104" name="Graphic 103" descr="Lecturer with solid fill">
            <a:extLst>
              <a:ext uri="{FF2B5EF4-FFF2-40B4-BE49-F238E27FC236}">
                <a16:creationId xmlns:a16="http://schemas.microsoft.com/office/drawing/2014/main" id="{0DBDAB5A-EB28-D16B-9AF4-472EE0230250}"/>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6764206" y="3476118"/>
            <a:ext cx="612000" cy="612000"/>
          </a:xfrm>
          <a:prstGeom prst="rect">
            <a:avLst/>
          </a:prstGeom>
        </p:spPr>
      </p:pic>
      <p:pic>
        <p:nvPicPr>
          <p:cNvPr id="105" name="Graphic 104" descr="Lecturer with solid fill">
            <a:extLst>
              <a:ext uri="{FF2B5EF4-FFF2-40B4-BE49-F238E27FC236}">
                <a16:creationId xmlns:a16="http://schemas.microsoft.com/office/drawing/2014/main" id="{11400663-C293-34DF-4933-AEA8C8EE4137}"/>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2629730" y="1858710"/>
            <a:ext cx="612000" cy="612000"/>
          </a:xfrm>
          <a:prstGeom prst="rect">
            <a:avLst/>
          </a:prstGeom>
        </p:spPr>
      </p:pic>
      <p:pic>
        <p:nvPicPr>
          <p:cNvPr id="111" name="Graphic 110" descr="Heart outline">
            <a:extLst>
              <a:ext uri="{FF2B5EF4-FFF2-40B4-BE49-F238E27FC236}">
                <a16:creationId xmlns:a16="http://schemas.microsoft.com/office/drawing/2014/main" id="{FCCF3D08-B9CC-44DA-D1C8-53225AAB887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788216" y="3956958"/>
            <a:ext cx="612000" cy="612000"/>
          </a:xfrm>
          <a:prstGeom prst="rect">
            <a:avLst/>
          </a:prstGeom>
        </p:spPr>
      </p:pic>
      <p:pic>
        <p:nvPicPr>
          <p:cNvPr id="113" name="Graphic 112" descr="Water outline">
            <a:extLst>
              <a:ext uri="{FF2B5EF4-FFF2-40B4-BE49-F238E27FC236}">
                <a16:creationId xmlns:a16="http://schemas.microsoft.com/office/drawing/2014/main" id="{FDBEA643-25DC-AEE8-3107-6C2C4C13D05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032920" y="4117256"/>
            <a:ext cx="756000" cy="756000"/>
          </a:xfrm>
          <a:prstGeom prst="rect">
            <a:avLst/>
          </a:prstGeom>
        </p:spPr>
      </p:pic>
      <p:pic>
        <p:nvPicPr>
          <p:cNvPr id="114" name="Graphic 113" descr="Water outline">
            <a:extLst>
              <a:ext uri="{FF2B5EF4-FFF2-40B4-BE49-F238E27FC236}">
                <a16:creationId xmlns:a16="http://schemas.microsoft.com/office/drawing/2014/main" id="{A71CAEA2-3875-46AC-C4CA-C5A9E3351AD9}"/>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740554" y="5104176"/>
            <a:ext cx="756000" cy="756000"/>
          </a:xfrm>
          <a:prstGeom prst="rect">
            <a:avLst/>
          </a:prstGeom>
        </p:spPr>
      </p:pic>
      <p:sp>
        <p:nvSpPr>
          <p:cNvPr id="146" name="Title 1">
            <a:extLst>
              <a:ext uri="{FF2B5EF4-FFF2-40B4-BE49-F238E27FC236}">
                <a16:creationId xmlns:a16="http://schemas.microsoft.com/office/drawing/2014/main" id="{FCB16DDD-2E5D-5D81-E308-772E1BBA57C6}"/>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The Jesus Model</a:t>
            </a:r>
          </a:p>
        </p:txBody>
      </p:sp>
    </p:spTree>
    <p:extLst>
      <p:ext uri="{BB962C8B-B14F-4D97-AF65-F5344CB8AC3E}">
        <p14:creationId xmlns:p14="http://schemas.microsoft.com/office/powerpoint/2010/main" val="3912571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730383-292B-C7A0-50DA-6364D9438746}"/>
              </a:ext>
            </a:extLst>
          </p:cNvPr>
          <p:cNvPicPr>
            <a:picLocks noChangeAspect="1"/>
          </p:cNvPicPr>
          <p:nvPr/>
        </p:nvPicPr>
        <p:blipFill>
          <a:blip r:embed="rId2"/>
          <a:srcRect l="22044" t="17071" r="22908" b="25514"/>
          <a:stretch>
            <a:fillRect/>
          </a:stretch>
        </p:blipFill>
        <p:spPr>
          <a:xfrm>
            <a:off x="3549445" y="1032387"/>
            <a:ext cx="5014452" cy="4178710"/>
          </a:xfrm>
          <a:prstGeom prst="rect">
            <a:avLst/>
          </a:prstGeom>
        </p:spPr>
      </p:pic>
      <p:sp>
        <p:nvSpPr>
          <p:cNvPr id="10" name="TextBox 9">
            <a:extLst>
              <a:ext uri="{FF2B5EF4-FFF2-40B4-BE49-F238E27FC236}">
                <a16:creationId xmlns:a16="http://schemas.microsoft.com/office/drawing/2014/main" id="{C3106321-61FF-887F-E67B-090741EBAB98}"/>
              </a:ext>
            </a:extLst>
          </p:cNvPr>
          <p:cNvSpPr txBox="1"/>
          <p:nvPr/>
        </p:nvSpPr>
        <p:spPr>
          <a:xfrm>
            <a:off x="4748981" y="5260261"/>
            <a:ext cx="2615380" cy="523220"/>
          </a:xfrm>
          <a:prstGeom prst="rect">
            <a:avLst/>
          </a:prstGeom>
          <a:noFill/>
        </p:spPr>
        <p:txBody>
          <a:bodyPr wrap="square" rtlCol="0">
            <a:spAutoFit/>
          </a:bodyPr>
          <a:lstStyle/>
          <a:p>
            <a:pPr algn="ctr"/>
            <a:r>
              <a:rPr lang="en-GB" sz="2800" b="1" dirty="0">
                <a:solidFill>
                  <a:srgbClr val="783AE0"/>
                </a:solidFill>
                <a:latin typeface="Aptos" panose="020B0004020202020204" pitchFamily="34" charset="0"/>
              </a:rPr>
              <a:t>SVC</a:t>
            </a:r>
          </a:p>
        </p:txBody>
      </p:sp>
    </p:spTree>
    <p:extLst>
      <p:ext uri="{BB962C8B-B14F-4D97-AF65-F5344CB8AC3E}">
        <p14:creationId xmlns:p14="http://schemas.microsoft.com/office/powerpoint/2010/main" val="3533747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7302D-802E-B3A4-0B22-96A6650A8D08}"/>
            </a:ext>
          </a:extLst>
        </p:cNvPr>
        <p:cNvGrpSpPr/>
        <p:nvPr/>
      </p:nvGrpSpPr>
      <p:grpSpPr>
        <a:xfrm>
          <a:off x="0" y="0"/>
          <a:ext cx="0" cy="0"/>
          <a:chOff x="0" y="0"/>
          <a:chExt cx="0" cy="0"/>
        </a:xfrm>
      </p:grpSpPr>
      <p:sp>
        <p:nvSpPr>
          <p:cNvPr id="2" name="Shape">
            <a:extLst>
              <a:ext uri="{FF2B5EF4-FFF2-40B4-BE49-F238E27FC236}">
                <a16:creationId xmlns:a16="http://schemas.microsoft.com/office/drawing/2014/main" id="{1D7E7213-5CA8-5CEC-1500-C01A9A3554EE}"/>
              </a:ext>
            </a:extLst>
          </p:cNvPr>
          <p:cNvSpPr/>
          <p:nvPr/>
        </p:nvSpPr>
        <p:spPr>
          <a:xfrm>
            <a:off x="4506651" y="2645954"/>
            <a:ext cx="3178699" cy="3178699"/>
          </a:xfrm>
          <a:custGeom>
            <a:avLst/>
            <a:gdLst/>
            <a:ahLst/>
            <a:cxnLst>
              <a:cxn ang="0">
                <a:pos x="wd2" y="hd2"/>
              </a:cxn>
              <a:cxn ang="5400000">
                <a:pos x="wd2" y="hd2"/>
              </a:cxn>
              <a:cxn ang="10800000">
                <a:pos x="wd2" y="hd2"/>
              </a:cxn>
              <a:cxn ang="16200000">
                <a:pos x="wd2" y="hd2"/>
              </a:cxn>
            </a:cxnLst>
            <a:rect l="0" t="0" r="r" b="b"/>
            <a:pathLst>
              <a:path w="21600" h="21600" extrusionOk="0">
                <a:moveTo>
                  <a:pt x="19291" y="21600"/>
                </a:moveTo>
                <a:lnTo>
                  <a:pt x="2309" y="21600"/>
                </a:lnTo>
                <a:cubicBezTo>
                  <a:pt x="1038" y="21600"/>
                  <a:pt x="0" y="20562"/>
                  <a:pt x="0" y="19291"/>
                </a:cubicBezTo>
                <a:lnTo>
                  <a:pt x="0" y="2309"/>
                </a:lnTo>
                <a:cubicBezTo>
                  <a:pt x="0" y="1038"/>
                  <a:pt x="1038" y="0"/>
                  <a:pt x="2309" y="0"/>
                </a:cubicBezTo>
                <a:lnTo>
                  <a:pt x="19291" y="0"/>
                </a:lnTo>
                <a:cubicBezTo>
                  <a:pt x="20562" y="0"/>
                  <a:pt x="21600" y="1038"/>
                  <a:pt x="21600" y="2309"/>
                </a:cubicBezTo>
                <a:lnTo>
                  <a:pt x="21600" y="19291"/>
                </a:lnTo>
                <a:cubicBezTo>
                  <a:pt x="21600" y="20562"/>
                  <a:pt x="20562" y="21600"/>
                  <a:pt x="19291" y="21600"/>
                </a:cubicBezTo>
                <a:close/>
                <a:moveTo>
                  <a:pt x="2309" y="1673"/>
                </a:moveTo>
                <a:cubicBezTo>
                  <a:pt x="1968" y="1673"/>
                  <a:pt x="1689" y="1952"/>
                  <a:pt x="1689" y="2293"/>
                </a:cubicBezTo>
                <a:lnTo>
                  <a:pt x="1689" y="19276"/>
                </a:lnTo>
                <a:cubicBezTo>
                  <a:pt x="1689" y="19617"/>
                  <a:pt x="1968" y="19896"/>
                  <a:pt x="2309" y="19896"/>
                </a:cubicBezTo>
                <a:lnTo>
                  <a:pt x="19291" y="19896"/>
                </a:lnTo>
                <a:cubicBezTo>
                  <a:pt x="19632" y="19896"/>
                  <a:pt x="19911" y="19617"/>
                  <a:pt x="19911" y="19276"/>
                </a:cubicBezTo>
                <a:lnTo>
                  <a:pt x="19911" y="2293"/>
                </a:lnTo>
                <a:cubicBezTo>
                  <a:pt x="19911" y="1952"/>
                  <a:pt x="19632" y="1673"/>
                  <a:pt x="19291" y="1673"/>
                </a:cubicBezTo>
                <a:lnTo>
                  <a:pt x="2309" y="1673"/>
                </a:lnTo>
                <a:close/>
              </a:path>
            </a:pathLst>
          </a:custGeom>
          <a:solidFill>
            <a:sysClr val="window" lastClr="FFFFFF">
              <a:alpha val="15000"/>
            </a:sysClr>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panose="020B0502020202020204" pitchFamily="34" charset="0"/>
            </a:endParaRPr>
          </a:p>
        </p:txBody>
      </p:sp>
      <p:sp>
        <p:nvSpPr>
          <p:cNvPr id="3" name="Shape">
            <a:extLst>
              <a:ext uri="{FF2B5EF4-FFF2-40B4-BE49-F238E27FC236}">
                <a16:creationId xmlns:a16="http://schemas.microsoft.com/office/drawing/2014/main" id="{554BC543-D7DB-71AF-1D12-C6C9DB7139BF}"/>
              </a:ext>
            </a:extLst>
          </p:cNvPr>
          <p:cNvSpPr/>
          <p:nvPr/>
        </p:nvSpPr>
        <p:spPr>
          <a:xfrm>
            <a:off x="4038600" y="2177903"/>
            <a:ext cx="2868582" cy="1178898"/>
          </a:xfrm>
          <a:custGeom>
            <a:avLst/>
            <a:gdLst/>
            <a:ahLst/>
            <a:cxnLst>
              <a:cxn ang="0">
                <a:pos x="wd2" y="hd2"/>
              </a:cxn>
              <a:cxn ang="5400000">
                <a:pos x="wd2" y="hd2"/>
              </a:cxn>
              <a:cxn ang="10800000">
                <a:pos x="wd2" y="hd2"/>
              </a:cxn>
              <a:cxn ang="16200000">
                <a:pos x="wd2" y="hd2"/>
              </a:cxn>
            </a:cxnLst>
            <a:rect l="0" t="0" r="r" b="b"/>
            <a:pathLst>
              <a:path w="21600" h="21600" extrusionOk="0">
                <a:moveTo>
                  <a:pt x="21600" y="15375"/>
                </a:moveTo>
                <a:lnTo>
                  <a:pt x="17582" y="9359"/>
                </a:lnTo>
                <a:lnTo>
                  <a:pt x="17582" y="13077"/>
                </a:lnTo>
                <a:lnTo>
                  <a:pt x="8877" y="13077"/>
                </a:lnTo>
                <a:lnTo>
                  <a:pt x="8877" y="3969"/>
                </a:lnTo>
                <a:cubicBezTo>
                  <a:pt x="8877" y="1797"/>
                  <a:pt x="8156" y="0"/>
                  <a:pt x="7246" y="0"/>
                </a:cubicBezTo>
                <a:lnTo>
                  <a:pt x="1631" y="0"/>
                </a:lnTo>
                <a:cubicBezTo>
                  <a:pt x="738" y="0"/>
                  <a:pt x="0" y="1755"/>
                  <a:pt x="0" y="3969"/>
                </a:cubicBezTo>
                <a:lnTo>
                  <a:pt x="0" y="17631"/>
                </a:lnTo>
                <a:cubicBezTo>
                  <a:pt x="0" y="19803"/>
                  <a:pt x="721" y="21600"/>
                  <a:pt x="1631" y="21600"/>
                </a:cubicBezTo>
                <a:lnTo>
                  <a:pt x="7246" y="21600"/>
                </a:lnTo>
                <a:cubicBezTo>
                  <a:pt x="8139" y="21600"/>
                  <a:pt x="8877" y="19845"/>
                  <a:pt x="8877" y="17631"/>
                </a:cubicBezTo>
                <a:lnTo>
                  <a:pt x="8877" y="17631"/>
                </a:lnTo>
                <a:lnTo>
                  <a:pt x="17582" y="17631"/>
                </a:lnTo>
                <a:lnTo>
                  <a:pt x="17582" y="21349"/>
                </a:lnTo>
                <a:lnTo>
                  <a:pt x="21600" y="15375"/>
                </a:lnTo>
                <a:close/>
              </a:path>
            </a:pathLst>
          </a:custGeom>
          <a:solidFill>
            <a:srgbClr val="D0642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panose="020B0502020202020204" pitchFamily="34" charset="0"/>
            </a:endParaRPr>
          </a:p>
        </p:txBody>
      </p:sp>
      <p:sp>
        <p:nvSpPr>
          <p:cNvPr id="4" name="Shape">
            <a:extLst>
              <a:ext uri="{FF2B5EF4-FFF2-40B4-BE49-F238E27FC236}">
                <a16:creationId xmlns:a16="http://schemas.microsoft.com/office/drawing/2014/main" id="{D34A4771-6C43-4D4C-1C9A-BCCEBC94CCBC}"/>
              </a:ext>
            </a:extLst>
          </p:cNvPr>
          <p:cNvSpPr/>
          <p:nvPr/>
        </p:nvSpPr>
        <p:spPr>
          <a:xfrm>
            <a:off x="6972218" y="2177903"/>
            <a:ext cx="1181182" cy="2889103"/>
          </a:xfrm>
          <a:custGeom>
            <a:avLst/>
            <a:gdLst/>
            <a:ahLst/>
            <a:cxnLst>
              <a:cxn ang="0">
                <a:pos x="wd2" y="hd2"/>
              </a:cxn>
              <a:cxn ang="5400000">
                <a:pos x="wd2" y="hd2"/>
              </a:cxn>
              <a:cxn ang="10800000">
                <a:pos x="wd2" y="hd2"/>
              </a:cxn>
              <a:cxn ang="16200000">
                <a:pos x="wd2" y="hd2"/>
              </a:cxn>
            </a:cxnLst>
            <a:rect l="0" t="0" r="r" b="b"/>
            <a:pathLst>
              <a:path w="21600" h="21600" extrusionOk="0">
                <a:moveTo>
                  <a:pt x="17597" y="0"/>
                </a:moveTo>
                <a:lnTo>
                  <a:pt x="3961" y="0"/>
                </a:lnTo>
                <a:cubicBezTo>
                  <a:pt x="1793" y="0"/>
                  <a:pt x="0" y="716"/>
                  <a:pt x="0" y="1620"/>
                </a:cubicBezTo>
                <a:lnTo>
                  <a:pt x="0" y="7194"/>
                </a:lnTo>
                <a:cubicBezTo>
                  <a:pt x="0" y="8081"/>
                  <a:pt x="1751" y="8814"/>
                  <a:pt x="3961" y="8814"/>
                </a:cubicBezTo>
                <a:lnTo>
                  <a:pt x="3961" y="8814"/>
                </a:lnTo>
                <a:lnTo>
                  <a:pt x="3961" y="17611"/>
                </a:lnTo>
                <a:lnTo>
                  <a:pt x="250" y="17611"/>
                </a:lnTo>
                <a:lnTo>
                  <a:pt x="6255" y="21600"/>
                </a:lnTo>
                <a:lnTo>
                  <a:pt x="12259" y="17611"/>
                </a:lnTo>
                <a:lnTo>
                  <a:pt x="8548" y="17611"/>
                </a:lnTo>
                <a:lnTo>
                  <a:pt x="8548" y="8814"/>
                </a:lnTo>
                <a:lnTo>
                  <a:pt x="17639" y="8814"/>
                </a:lnTo>
                <a:cubicBezTo>
                  <a:pt x="19807" y="8814"/>
                  <a:pt x="21600" y="8098"/>
                  <a:pt x="21600" y="7194"/>
                </a:cubicBezTo>
                <a:lnTo>
                  <a:pt x="21600" y="1620"/>
                </a:lnTo>
                <a:cubicBezTo>
                  <a:pt x="21558" y="716"/>
                  <a:pt x="19765" y="0"/>
                  <a:pt x="17597" y="0"/>
                </a:cubicBezTo>
                <a:close/>
              </a:path>
            </a:pathLst>
          </a:custGeom>
          <a:solidFill>
            <a:srgbClr val="5F99C9"/>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panose="020B0502020202020204" pitchFamily="34" charset="0"/>
            </a:endParaRPr>
          </a:p>
        </p:txBody>
      </p:sp>
      <p:sp>
        <p:nvSpPr>
          <p:cNvPr id="5" name="Shape">
            <a:extLst>
              <a:ext uri="{FF2B5EF4-FFF2-40B4-BE49-F238E27FC236}">
                <a16:creationId xmlns:a16="http://schemas.microsoft.com/office/drawing/2014/main" id="{78561D27-4CB6-6D56-6C84-257C4A07A344}"/>
              </a:ext>
            </a:extLst>
          </p:cNvPr>
          <p:cNvSpPr/>
          <p:nvPr/>
        </p:nvSpPr>
        <p:spPr>
          <a:xfrm>
            <a:off x="4038600" y="3417280"/>
            <a:ext cx="1178904" cy="2875423"/>
          </a:xfrm>
          <a:custGeom>
            <a:avLst/>
            <a:gdLst/>
            <a:ahLst/>
            <a:cxnLst>
              <a:cxn ang="0">
                <a:pos x="wd2" y="hd2"/>
              </a:cxn>
              <a:cxn ang="5400000">
                <a:pos x="wd2" y="hd2"/>
              </a:cxn>
              <a:cxn ang="10800000">
                <a:pos x="wd2" y="hd2"/>
              </a:cxn>
              <a:cxn ang="16200000">
                <a:pos x="wd2" y="hd2"/>
              </a:cxn>
            </a:cxnLst>
            <a:rect l="0" t="0" r="r" b="b"/>
            <a:pathLst>
              <a:path w="21600" h="21600" extrusionOk="0">
                <a:moveTo>
                  <a:pt x="17673" y="12744"/>
                </a:moveTo>
                <a:lnTo>
                  <a:pt x="17673" y="4008"/>
                </a:lnTo>
                <a:lnTo>
                  <a:pt x="21391" y="4008"/>
                </a:lnTo>
                <a:lnTo>
                  <a:pt x="15375" y="0"/>
                </a:lnTo>
                <a:lnTo>
                  <a:pt x="9359" y="4008"/>
                </a:lnTo>
                <a:lnTo>
                  <a:pt x="13077" y="4008"/>
                </a:lnTo>
                <a:lnTo>
                  <a:pt x="13077" y="12744"/>
                </a:lnTo>
                <a:lnTo>
                  <a:pt x="3969" y="12744"/>
                </a:lnTo>
                <a:cubicBezTo>
                  <a:pt x="1797" y="12744"/>
                  <a:pt x="0" y="13464"/>
                  <a:pt x="0" y="14371"/>
                </a:cubicBezTo>
                <a:lnTo>
                  <a:pt x="0" y="19973"/>
                </a:lnTo>
                <a:cubicBezTo>
                  <a:pt x="0" y="20863"/>
                  <a:pt x="1755" y="21600"/>
                  <a:pt x="3969" y="21600"/>
                </a:cubicBezTo>
                <a:lnTo>
                  <a:pt x="17631" y="21600"/>
                </a:lnTo>
                <a:cubicBezTo>
                  <a:pt x="19803" y="21600"/>
                  <a:pt x="21600" y="20881"/>
                  <a:pt x="21600" y="19973"/>
                </a:cubicBezTo>
                <a:lnTo>
                  <a:pt x="21600" y="14371"/>
                </a:lnTo>
                <a:cubicBezTo>
                  <a:pt x="21600" y="13481"/>
                  <a:pt x="19845" y="12744"/>
                  <a:pt x="17673" y="12744"/>
                </a:cubicBezTo>
                <a:close/>
              </a:path>
            </a:pathLst>
          </a:custGeom>
          <a:solidFill>
            <a:srgbClr val="783AE0"/>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panose="020B0502020202020204" pitchFamily="34" charset="0"/>
            </a:endParaRPr>
          </a:p>
        </p:txBody>
      </p:sp>
      <p:sp>
        <p:nvSpPr>
          <p:cNvPr id="6" name="Shape">
            <a:extLst>
              <a:ext uri="{FF2B5EF4-FFF2-40B4-BE49-F238E27FC236}">
                <a16:creationId xmlns:a16="http://schemas.microsoft.com/office/drawing/2014/main" id="{D4F301A4-0A92-0244-7AC0-7AB7342DD89E}"/>
              </a:ext>
            </a:extLst>
          </p:cNvPr>
          <p:cNvSpPr/>
          <p:nvPr/>
        </p:nvSpPr>
        <p:spPr>
          <a:xfrm>
            <a:off x="5282539" y="5111521"/>
            <a:ext cx="2870861" cy="1181182"/>
          </a:xfrm>
          <a:custGeom>
            <a:avLst/>
            <a:gdLst/>
            <a:ahLst/>
            <a:cxnLst>
              <a:cxn ang="0">
                <a:pos x="wd2" y="hd2"/>
              </a:cxn>
              <a:cxn ang="5400000">
                <a:pos x="wd2" y="hd2"/>
              </a:cxn>
              <a:cxn ang="10800000">
                <a:pos x="wd2" y="hd2"/>
              </a:cxn>
              <a:cxn ang="16200000">
                <a:pos x="wd2" y="hd2"/>
              </a:cxn>
            </a:cxnLst>
            <a:rect l="0" t="0" r="r" b="b"/>
            <a:pathLst>
              <a:path w="21600" h="21600" extrusionOk="0">
                <a:moveTo>
                  <a:pt x="19970" y="0"/>
                </a:moveTo>
                <a:lnTo>
                  <a:pt x="14360" y="0"/>
                </a:lnTo>
                <a:cubicBezTo>
                  <a:pt x="13468" y="0"/>
                  <a:pt x="12730" y="1751"/>
                  <a:pt x="12730" y="3961"/>
                </a:cubicBezTo>
                <a:lnTo>
                  <a:pt x="12730" y="3961"/>
                </a:lnTo>
                <a:lnTo>
                  <a:pt x="4015" y="3961"/>
                </a:lnTo>
                <a:lnTo>
                  <a:pt x="4015" y="250"/>
                </a:lnTo>
                <a:lnTo>
                  <a:pt x="0" y="6255"/>
                </a:lnTo>
                <a:lnTo>
                  <a:pt x="4015" y="12259"/>
                </a:lnTo>
                <a:lnTo>
                  <a:pt x="4015" y="8548"/>
                </a:lnTo>
                <a:lnTo>
                  <a:pt x="12730" y="8548"/>
                </a:lnTo>
                <a:lnTo>
                  <a:pt x="12730" y="17639"/>
                </a:lnTo>
                <a:cubicBezTo>
                  <a:pt x="12730" y="19807"/>
                  <a:pt x="13451" y="21600"/>
                  <a:pt x="14360" y="21600"/>
                </a:cubicBezTo>
                <a:lnTo>
                  <a:pt x="19970" y="21600"/>
                </a:lnTo>
                <a:cubicBezTo>
                  <a:pt x="20862" y="21600"/>
                  <a:pt x="21600" y="19849"/>
                  <a:pt x="21600" y="17639"/>
                </a:cubicBezTo>
                <a:lnTo>
                  <a:pt x="21600" y="4003"/>
                </a:lnTo>
                <a:cubicBezTo>
                  <a:pt x="21600" y="1793"/>
                  <a:pt x="20862" y="0"/>
                  <a:pt x="19970" y="0"/>
                </a:cubicBezTo>
                <a:close/>
              </a:path>
            </a:pathLst>
          </a:custGeom>
          <a:solidFill>
            <a:srgbClr val="C13018"/>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panose="020B0502020202020204" pitchFamily="34" charset="0"/>
            </a:endParaRPr>
          </a:p>
        </p:txBody>
      </p:sp>
      <p:sp>
        <p:nvSpPr>
          <p:cNvPr id="12" name="TextBox 11">
            <a:extLst>
              <a:ext uri="{FF2B5EF4-FFF2-40B4-BE49-F238E27FC236}">
                <a16:creationId xmlns:a16="http://schemas.microsoft.com/office/drawing/2014/main" id="{584544A7-C2DF-BAAA-6C2E-78CABAD85E24}"/>
              </a:ext>
            </a:extLst>
          </p:cNvPr>
          <p:cNvSpPr txBox="1"/>
          <p:nvPr/>
        </p:nvSpPr>
        <p:spPr>
          <a:xfrm>
            <a:off x="5212294" y="3581297"/>
            <a:ext cx="1826404" cy="1200329"/>
          </a:xfrm>
          <a:prstGeom prst="rect">
            <a:avLst/>
          </a:prstGeom>
          <a:noFill/>
        </p:spPr>
        <p:txBody>
          <a:bodyPr wrap="square" lIns="0" rIns="0" rtlCol="0" anchor="b">
            <a:spAutoFit/>
          </a:bodyPr>
          <a:lstStyle/>
          <a:p>
            <a:pPr algn="ctr" defTabSz="914400"/>
            <a:r>
              <a:rPr lang="en-US" sz="2400" b="1" noProof="1">
                <a:latin typeface="Century Gothic" panose="020B0502020202020204" pitchFamily="34" charset="0"/>
              </a:rPr>
              <a:t>Our Discipleship Pathway</a:t>
            </a:r>
          </a:p>
        </p:txBody>
      </p:sp>
      <p:grpSp>
        <p:nvGrpSpPr>
          <p:cNvPr id="14" name="Group 13">
            <a:extLst>
              <a:ext uri="{FF2B5EF4-FFF2-40B4-BE49-F238E27FC236}">
                <a16:creationId xmlns:a16="http://schemas.microsoft.com/office/drawing/2014/main" id="{6394592C-43DD-F16C-119F-17E082FE4643}"/>
              </a:ext>
            </a:extLst>
          </p:cNvPr>
          <p:cNvGrpSpPr/>
          <p:nvPr/>
        </p:nvGrpSpPr>
        <p:grpSpPr>
          <a:xfrm>
            <a:off x="8594005" y="4688851"/>
            <a:ext cx="2926080" cy="1659485"/>
            <a:chOff x="8921977" y="4073386"/>
            <a:chExt cx="2926080" cy="1659485"/>
          </a:xfrm>
        </p:grpSpPr>
        <p:sp>
          <p:nvSpPr>
            <p:cNvPr id="15" name="TextBox 14">
              <a:extLst>
                <a:ext uri="{FF2B5EF4-FFF2-40B4-BE49-F238E27FC236}">
                  <a16:creationId xmlns:a16="http://schemas.microsoft.com/office/drawing/2014/main" id="{6B7B0D83-12B4-EA72-15F0-E096C081D40B}"/>
                </a:ext>
              </a:extLst>
            </p:cNvPr>
            <p:cNvSpPr txBox="1"/>
            <p:nvPr/>
          </p:nvSpPr>
          <p:spPr>
            <a:xfrm>
              <a:off x="8921977" y="4073386"/>
              <a:ext cx="2926080" cy="461665"/>
            </a:xfrm>
            <a:prstGeom prst="rect">
              <a:avLst/>
            </a:prstGeom>
            <a:noFill/>
          </p:spPr>
          <p:txBody>
            <a:bodyPr wrap="square" lIns="0" rIns="0" rtlCol="0" anchor="b">
              <a:spAutoFit/>
            </a:bodyPr>
            <a:lstStyle/>
            <a:p>
              <a:pPr defTabSz="914400"/>
              <a:r>
                <a:rPr lang="en-US" sz="2400" b="1" noProof="1">
                  <a:solidFill>
                    <a:srgbClr val="C13018"/>
                  </a:solidFill>
                  <a:latin typeface="Century Gothic" panose="020B0502020202020204" pitchFamily="34" charset="0"/>
                </a:rPr>
                <a:t>3: SERVE &amp; GIVE</a:t>
              </a:r>
            </a:p>
          </p:txBody>
        </p:sp>
        <p:sp>
          <p:nvSpPr>
            <p:cNvPr id="16" name="TextBox 15">
              <a:extLst>
                <a:ext uri="{FF2B5EF4-FFF2-40B4-BE49-F238E27FC236}">
                  <a16:creationId xmlns:a16="http://schemas.microsoft.com/office/drawing/2014/main" id="{36C08C60-8EC6-4E67-8CFA-4B88DBFECD3C}"/>
                </a:ext>
              </a:extLst>
            </p:cNvPr>
            <p:cNvSpPr txBox="1"/>
            <p:nvPr/>
          </p:nvSpPr>
          <p:spPr>
            <a:xfrm>
              <a:off x="8921977" y="4532542"/>
              <a:ext cx="2926080" cy="1200329"/>
            </a:xfrm>
            <a:prstGeom prst="rect">
              <a:avLst/>
            </a:prstGeom>
            <a:noFill/>
          </p:spPr>
          <p:txBody>
            <a:bodyPr wrap="square" lIns="0" rIns="0" rtlCol="0" anchor="t">
              <a:spAutoFit/>
            </a:bodyPr>
            <a:lstStyle/>
            <a:p>
              <a:pPr defTabSz="914400"/>
              <a:r>
                <a:rPr lang="en-US" noProof="1">
                  <a:solidFill>
                    <a:srgbClr val="FF0000"/>
                  </a:solidFill>
                  <a:latin typeface="Century Gothic" panose="020B0502020202020204" pitchFamily="34" charset="0"/>
                </a:rPr>
                <a:t>We begin </a:t>
              </a:r>
              <a:r>
                <a:rPr lang="en-US" b="1" noProof="1">
                  <a:solidFill>
                    <a:srgbClr val="FF0000"/>
                  </a:solidFill>
                  <a:latin typeface="Century Gothic" panose="020B0502020202020204" pitchFamily="34" charset="0"/>
                </a:rPr>
                <a:t>to live on mission with Jesus </a:t>
              </a:r>
              <a:r>
                <a:rPr lang="en-US" noProof="1">
                  <a:solidFill>
                    <a:srgbClr val="FF0000"/>
                  </a:solidFill>
                  <a:latin typeface="Century Gothic" panose="020B0502020202020204" pitchFamily="34" charset="0"/>
                </a:rPr>
                <a:t>as we serve faithfully and give generously</a:t>
              </a:r>
            </a:p>
          </p:txBody>
        </p:sp>
      </p:grpSp>
      <p:grpSp>
        <p:nvGrpSpPr>
          <p:cNvPr id="17" name="Group 16">
            <a:extLst>
              <a:ext uri="{FF2B5EF4-FFF2-40B4-BE49-F238E27FC236}">
                <a16:creationId xmlns:a16="http://schemas.microsoft.com/office/drawing/2014/main" id="{1F674782-DC31-02AD-428D-E7876CDAB821}"/>
              </a:ext>
            </a:extLst>
          </p:cNvPr>
          <p:cNvGrpSpPr/>
          <p:nvPr/>
        </p:nvGrpSpPr>
        <p:grpSpPr>
          <a:xfrm>
            <a:off x="108155" y="4319526"/>
            <a:ext cx="3470177" cy="2305816"/>
            <a:chOff x="142802" y="3978208"/>
            <a:chExt cx="3312861" cy="2305816"/>
          </a:xfrm>
        </p:grpSpPr>
        <p:sp>
          <p:nvSpPr>
            <p:cNvPr id="18" name="TextBox 17">
              <a:extLst>
                <a:ext uri="{FF2B5EF4-FFF2-40B4-BE49-F238E27FC236}">
                  <a16:creationId xmlns:a16="http://schemas.microsoft.com/office/drawing/2014/main" id="{22DC307F-AA30-2250-F1D9-980328975EFA}"/>
                </a:ext>
              </a:extLst>
            </p:cNvPr>
            <p:cNvSpPr txBox="1"/>
            <p:nvPr/>
          </p:nvSpPr>
          <p:spPr>
            <a:xfrm>
              <a:off x="142802" y="3978208"/>
              <a:ext cx="3312860" cy="830997"/>
            </a:xfrm>
            <a:prstGeom prst="rect">
              <a:avLst/>
            </a:prstGeom>
            <a:noFill/>
          </p:spPr>
          <p:txBody>
            <a:bodyPr wrap="square" lIns="0" rIns="0" rtlCol="0" anchor="b">
              <a:spAutoFit/>
            </a:bodyPr>
            <a:lstStyle/>
            <a:p>
              <a:pPr algn="r" defTabSz="914400"/>
              <a:r>
                <a:rPr lang="en-US" sz="2400" b="1" noProof="1">
                  <a:solidFill>
                    <a:srgbClr val="783AE0"/>
                  </a:solidFill>
                  <a:latin typeface="Century Gothic" panose="020B0502020202020204" pitchFamily="34" charset="0"/>
                </a:rPr>
                <a:t>4: MULTIPLY (EVANGELISM)</a:t>
              </a:r>
            </a:p>
          </p:txBody>
        </p:sp>
        <p:sp>
          <p:nvSpPr>
            <p:cNvPr id="19" name="TextBox 18">
              <a:extLst>
                <a:ext uri="{FF2B5EF4-FFF2-40B4-BE49-F238E27FC236}">
                  <a16:creationId xmlns:a16="http://schemas.microsoft.com/office/drawing/2014/main" id="{39C62788-49CB-A2E3-E1EE-E21D65CC44F7}"/>
                </a:ext>
              </a:extLst>
            </p:cNvPr>
            <p:cNvSpPr txBox="1"/>
            <p:nvPr/>
          </p:nvSpPr>
          <p:spPr>
            <a:xfrm>
              <a:off x="292986" y="4806696"/>
              <a:ext cx="3162677" cy="1477328"/>
            </a:xfrm>
            <a:prstGeom prst="rect">
              <a:avLst/>
            </a:prstGeom>
            <a:noFill/>
          </p:spPr>
          <p:txBody>
            <a:bodyPr wrap="square" lIns="0" rIns="0" rtlCol="0" anchor="t">
              <a:spAutoFit/>
            </a:bodyPr>
            <a:lstStyle/>
            <a:p>
              <a:pPr algn="r" defTabSz="914400"/>
              <a:r>
                <a:rPr lang="en-US" noProof="1">
                  <a:solidFill>
                    <a:srgbClr val="783AE0"/>
                  </a:solidFill>
                  <a:latin typeface="Century Gothic" panose="020B0502020202020204" pitchFamily="34" charset="0"/>
                </a:rPr>
                <a:t>Through Thirst and LifeGroups we equip ourselves to share Jesus with others. </a:t>
              </a:r>
              <a:r>
                <a:rPr lang="en-US" b="1" noProof="1">
                  <a:solidFill>
                    <a:srgbClr val="783AE0"/>
                  </a:solidFill>
                  <a:latin typeface="Century Gothic" panose="020B0502020202020204" pitchFamily="34" charset="0"/>
                </a:rPr>
                <a:t>We become disciple making disciples</a:t>
              </a:r>
            </a:p>
          </p:txBody>
        </p:sp>
      </p:grpSp>
      <p:grpSp>
        <p:nvGrpSpPr>
          <p:cNvPr id="20" name="Group 19">
            <a:extLst>
              <a:ext uri="{FF2B5EF4-FFF2-40B4-BE49-F238E27FC236}">
                <a16:creationId xmlns:a16="http://schemas.microsoft.com/office/drawing/2014/main" id="{C21180EC-B094-7655-495B-2EB1EFC31A67}"/>
              </a:ext>
            </a:extLst>
          </p:cNvPr>
          <p:cNvGrpSpPr/>
          <p:nvPr/>
        </p:nvGrpSpPr>
        <p:grpSpPr>
          <a:xfrm>
            <a:off x="8594005" y="2066648"/>
            <a:ext cx="3362021" cy="2028817"/>
            <a:chOff x="8921977" y="1097393"/>
            <a:chExt cx="3150305" cy="2028817"/>
          </a:xfrm>
        </p:grpSpPr>
        <p:sp>
          <p:nvSpPr>
            <p:cNvPr id="21" name="TextBox 20">
              <a:extLst>
                <a:ext uri="{FF2B5EF4-FFF2-40B4-BE49-F238E27FC236}">
                  <a16:creationId xmlns:a16="http://schemas.microsoft.com/office/drawing/2014/main" id="{5693382B-7C45-CB26-219D-888502096B38}"/>
                </a:ext>
              </a:extLst>
            </p:cNvPr>
            <p:cNvSpPr txBox="1"/>
            <p:nvPr/>
          </p:nvSpPr>
          <p:spPr>
            <a:xfrm>
              <a:off x="8921977" y="1097393"/>
              <a:ext cx="3150305" cy="830997"/>
            </a:xfrm>
            <a:prstGeom prst="rect">
              <a:avLst/>
            </a:prstGeom>
            <a:noFill/>
          </p:spPr>
          <p:txBody>
            <a:bodyPr wrap="square" lIns="0" rIns="0" rtlCol="0" anchor="b">
              <a:spAutoFit/>
            </a:bodyPr>
            <a:lstStyle/>
            <a:p>
              <a:pPr defTabSz="914400"/>
              <a:r>
                <a:rPr lang="en-US" sz="2400" b="1" noProof="1">
                  <a:solidFill>
                    <a:srgbClr val="5F99C9"/>
                  </a:solidFill>
                  <a:latin typeface="Century Gothic" panose="020B0502020202020204" pitchFamily="34" charset="0"/>
                </a:rPr>
                <a:t>2: CONNECT (CLUSTER &amp; CORE)</a:t>
              </a:r>
            </a:p>
          </p:txBody>
        </p:sp>
        <p:sp>
          <p:nvSpPr>
            <p:cNvPr id="22" name="TextBox 21">
              <a:extLst>
                <a:ext uri="{FF2B5EF4-FFF2-40B4-BE49-F238E27FC236}">
                  <a16:creationId xmlns:a16="http://schemas.microsoft.com/office/drawing/2014/main" id="{0F38E9C6-4E69-CFD7-4F1F-95CC54655DD5}"/>
                </a:ext>
              </a:extLst>
            </p:cNvPr>
            <p:cNvSpPr txBox="1"/>
            <p:nvPr/>
          </p:nvSpPr>
          <p:spPr>
            <a:xfrm>
              <a:off x="8921977" y="1925881"/>
              <a:ext cx="2926080" cy="1200329"/>
            </a:xfrm>
            <a:prstGeom prst="rect">
              <a:avLst/>
            </a:prstGeom>
            <a:noFill/>
          </p:spPr>
          <p:txBody>
            <a:bodyPr wrap="square" lIns="0" rIns="0" rtlCol="0" anchor="t">
              <a:spAutoFit/>
            </a:bodyPr>
            <a:lstStyle/>
            <a:p>
              <a:pPr defTabSz="914400"/>
              <a:r>
                <a:rPr lang="en-US" b="1" noProof="1">
                  <a:solidFill>
                    <a:srgbClr val="5F99C9"/>
                  </a:solidFill>
                  <a:latin typeface="Century Gothic" panose="020B0502020202020204" pitchFamily="34" charset="0"/>
                </a:rPr>
                <a:t>Thirst and our LifeGroups </a:t>
              </a:r>
              <a:r>
                <a:rPr lang="en-US" noProof="1">
                  <a:solidFill>
                    <a:srgbClr val="5F99C9"/>
                  </a:solidFill>
                  <a:latin typeface="Century Gothic" panose="020B0502020202020204" pitchFamily="34" charset="0"/>
                </a:rPr>
                <a:t>facilitate </a:t>
              </a:r>
              <a:r>
                <a:rPr lang="en-US" b="1" noProof="1">
                  <a:solidFill>
                    <a:srgbClr val="5F99C9"/>
                  </a:solidFill>
                  <a:latin typeface="Century Gothic" panose="020B0502020202020204" pitchFamily="34" charset="0"/>
                </a:rPr>
                <a:t>authentic connections and spiritual growth</a:t>
              </a:r>
            </a:p>
          </p:txBody>
        </p:sp>
      </p:grpSp>
      <p:grpSp>
        <p:nvGrpSpPr>
          <p:cNvPr id="23" name="Group 22">
            <a:extLst>
              <a:ext uri="{FF2B5EF4-FFF2-40B4-BE49-F238E27FC236}">
                <a16:creationId xmlns:a16="http://schemas.microsoft.com/office/drawing/2014/main" id="{13279891-3C6D-811F-89F6-34538EFAC558}"/>
              </a:ext>
            </a:extLst>
          </p:cNvPr>
          <p:cNvGrpSpPr/>
          <p:nvPr/>
        </p:nvGrpSpPr>
        <p:grpSpPr>
          <a:xfrm>
            <a:off x="363795" y="2066648"/>
            <a:ext cx="3214537" cy="2213482"/>
            <a:chOff x="241126" y="2627766"/>
            <a:chExt cx="3214537" cy="2213482"/>
          </a:xfrm>
        </p:grpSpPr>
        <p:sp>
          <p:nvSpPr>
            <p:cNvPr id="24" name="TextBox 23">
              <a:extLst>
                <a:ext uri="{FF2B5EF4-FFF2-40B4-BE49-F238E27FC236}">
                  <a16:creationId xmlns:a16="http://schemas.microsoft.com/office/drawing/2014/main" id="{F6EA809B-1C18-DB21-7773-17FCA19F2464}"/>
                </a:ext>
              </a:extLst>
            </p:cNvPr>
            <p:cNvSpPr txBox="1"/>
            <p:nvPr/>
          </p:nvSpPr>
          <p:spPr>
            <a:xfrm>
              <a:off x="241126" y="2627766"/>
              <a:ext cx="3214537" cy="461665"/>
            </a:xfrm>
            <a:prstGeom prst="rect">
              <a:avLst/>
            </a:prstGeom>
            <a:noFill/>
          </p:spPr>
          <p:txBody>
            <a:bodyPr wrap="square" lIns="0" rIns="0" rtlCol="0" anchor="b">
              <a:spAutoFit/>
            </a:bodyPr>
            <a:lstStyle/>
            <a:p>
              <a:pPr algn="r" defTabSz="914400"/>
              <a:r>
                <a:rPr lang="en-US" sz="2400" b="1" noProof="1">
                  <a:solidFill>
                    <a:srgbClr val="D06423"/>
                  </a:solidFill>
                  <a:latin typeface="Century Gothic" panose="020B0502020202020204" pitchFamily="34" charset="0"/>
                </a:rPr>
                <a:t>1: WORSHIP (CROWD)</a:t>
              </a:r>
            </a:p>
          </p:txBody>
        </p:sp>
        <p:sp>
          <p:nvSpPr>
            <p:cNvPr id="25" name="TextBox 24">
              <a:extLst>
                <a:ext uri="{FF2B5EF4-FFF2-40B4-BE49-F238E27FC236}">
                  <a16:creationId xmlns:a16="http://schemas.microsoft.com/office/drawing/2014/main" id="{8F4623D3-84D4-88A5-67FD-BF99F194EF7A}"/>
                </a:ext>
              </a:extLst>
            </p:cNvPr>
            <p:cNvSpPr txBox="1"/>
            <p:nvPr/>
          </p:nvSpPr>
          <p:spPr>
            <a:xfrm>
              <a:off x="388155" y="3086922"/>
              <a:ext cx="3067508" cy="1754326"/>
            </a:xfrm>
            <a:prstGeom prst="rect">
              <a:avLst/>
            </a:prstGeom>
            <a:noFill/>
          </p:spPr>
          <p:txBody>
            <a:bodyPr wrap="square" lIns="0" rIns="0" rtlCol="0" anchor="t">
              <a:spAutoFit/>
            </a:bodyPr>
            <a:lstStyle/>
            <a:p>
              <a:pPr algn="r" defTabSz="914400"/>
              <a:r>
                <a:rPr lang="en-US" noProof="1">
                  <a:solidFill>
                    <a:srgbClr val="D06423"/>
                  </a:solidFill>
                  <a:latin typeface="Century Gothic" panose="020B0502020202020204" pitchFamily="34" charset="0"/>
                </a:rPr>
                <a:t>When we come to God through faith in Jesus, we are welcomed into a family. </a:t>
              </a:r>
              <a:r>
                <a:rPr lang="en-US" b="1" noProof="1">
                  <a:solidFill>
                    <a:srgbClr val="D06423"/>
                  </a:solidFill>
                  <a:latin typeface="Century Gothic" panose="020B0502020202020204" pitchFamily="34" charset="0"/>
                </a:rPr>
                <a:t>Weekly worship with our church family </a:t>
              </a:r>
              <a:r>
                <a:rPr lang="en-US" noProof="1">
                  <a:solidFill>
                    <a:srgbClr val="D06423"/>
                  </a:solidFill>
                  <a:latin typeface="Century Gothic" panose="020B0502020202020204" pitchFamily="34" charset="0"/>
                </a:rPr>
                <a:t>strengthens our faith</a:t>
              </a:r>
            </a:p>
          </p:txBody>
        </p:sp>
      </p:grpSp>
      <p:sp>
        <p:nvSpPr>
          <p:cNvPr id="28" name="Title 1">
            <a:extLst>
              <a:ext uri="{FF2B5EF4-FFF2-40B4-BE49-F238E27FC236}">
                <a16:creationId xmlns:a16="http://schemas.microsoft.com/office/drawing/2014/main" id="{8872EAB6-9E2C-1BFB-E2D3-79C1F2A67382}"/>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Our Discipleship Pathway</a:t>
            </a:r>
          </a:p>
        </p:txBody>
      </p:sp>
      <p:pic>
        <p:nvPicPr>
          <p:cNvPr id="32" name="Graphic 31" descr="Cycle with people with solid fill">
            <a:extLst>
              <a:ext uri="{FF2B5EF4-FFF2-40B4-BE49-F238E27FC236}">
                <a16:creationId xmlns:a16="http://schemas.microsoft.com/office/drawing/2014/main" id="{5FE8B03E-2F3A-8D66-909E-709A995AF0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21442" y="5180067"/>
            <a:ext cx="1044000" cy="1044000"/>
          </a:xfrm>
          <a:prstGeom prst="rect">
            <a:avLst/>
          </a:prstGeom>
        </p:spPr>
      </p:pic>
      <p:pic>
        <p:nvPicPr>
          <p:cNvPr id="34" name="Graphic 33" descr="Dog House outline">
            <a:extLst>
              <a:ext uri="{FF2B5EF4-FFF2-40B4-BE49-F238E27FC236}">
                <a16:creationId xmlns:a16="http://schemas.microsoft.com/office/drawing/2014/main" id="{916739A0-3737-A2A8-D816-685D64699C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50938" y="2219086"/>
            <a:ext cx="972000" cy="972000"/>
          </a:xfrm>
          <a:prstGeom prst="rect">
            <a:avLst/>
          </a:prstGeom>
        </p:spPr>
      </p:pic>
      <p:pic>
        <p:nvPicPr>
          <p:cNvPr id="35" name="Graphic 34" descr="Water outline">
            <a:extLst>
              <a:ext uri="{FF2B5EF4-FFF2-40B4-BE49-F238E27FC236}">
                <a16:creationId xmlns:a16="http://schemas.microsoft.com/office/drawing/2014/main" id="{8CB0EAEF-19A8-10A0-3FC3-E57ECCB8FEC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36734" y="2360971"/>
            <a:ext cx="864000" cy="864000"/>
          </a:xfrm>
          <a:prstGeom prst="rect">
            <a:avLst/>
          </a:prstGeom>
        </p:spPr>
      </p:pic>
      <p:pic>
        <p:nvPicPr>
          <p:cNvPr id="37" name="Graphic 36" descr="Badge Heart outline">
            <a:extLst>
              <a:ext uri="{FF2B5EF4-FFF2-40B4-BE49-F238E27FC236}">
                <a16:creationId xmlns:a16="http://schemas.microsoft.com/office/drawing/2014/main" id="{60D71378-F939-5819-7B9B-9E5D5ADC06C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090590" y="5234320"/>
            <a:ext cx="972000" cy="972000"/>
          </a:xfrm>
          <a:prstGeom prst="rect">
            <a:avLst/>
          </a:prstGeom>
        </p:spPr>
      </p:pic>
      <p:grpSp>
        <p:nvGrpSpPr>
          <p:cNvPr id="7" name="Group 6">
            <a:extLst>
              <a:ext uri="{FF2B5EF4-FFF2-40B4-BE49-F238E27FC236}">
                <a16:creationId xmlns:a16="http://schemas.microsoft.com/office/drawing/2014/main" id="{5741AE0D-609F-D961-49BB-8FA890AE0979}"/>
              </a:ext>
            </a:extLst>
          </p:cNvPr>
          <p:cNvGrpSpPr/>
          <p:nvPr/>
        </p:nvGrpSpPr>
        <p:grpSpPr>
          <a:xfrm>
            <a:off x="9467765" y="421078"/>
            <a:ext cx="2615380" cy="1698929"/>
            <a:chOff x="9467765" y="421078"/>
            <a:chExt cx="2615380" cy="1698929"/>
          </a:xfrm>
        </p:grpSpPr>
        <p:pic>
          <p:nvPicPr>
            <p:cNvPr id="8" name="Picture 7">
              <a:extLst>
                <a:ext uri="{FF2B5EF4-FFF2-40B4-BE49-F238E27FC236}">
                  <a16:creationId xmlns:a16="http://schemas.microsoft.com/office/drawing/2014/main" id="{F4A80872-037D-537B-7CF0-D0AD7D33969E}"/>
                </a:ext>
              </a:extLst>
            </p:cNvPr>
            <p:cNvPicPr>
              <a:picLocks noChangeAspect="1"/>
            </p:cNvPicPr>
            <p:nvPr/>
          </p:nvPicPr>
          <p:blipFill>
            <a:blip r:embed="rId11"/>
            <a:srcRect l="22044" t="17071" r="22908" b="25514"/>
            <a:stretch>
              <a:fillRect/>
            </a:stretch>
          </p:blipFill>
          <p:spPr>
            <a:xfrm>
              <a:off x="9979015" y="421078"/>
              <a:ext cx="1592880" cy="1327400"/>
            </a:xfrm>
            <a:prstGeom prst="rect">
              <a:avLst/>
            </a:prstGeom>
          </p:spPr>
        </p:pic>
        <p:sp>
          <p:nvSpPr>
            <p:cNvPr id="9" name="TextBox 8">
              <a:extLst>
                <a:ext uri="{FF2B5EF4-FFF2-40B4-BE49-F238E27FC236}">
                  <a16:creationId xmlns:a16="http://schemas.microsoft.com/office/drawing/2014/main" id="{F4D60E3A-0F28-586F-C603-8682F65A5C97}"/>
                </a:ext>
              </a:extLst>
            </p:cNvPr>
            <p:cNvSpPr txBox="1"/>
            <p:nvPr/>
          </p:nvSpPr>
          <p:spPr>
            <a:xfrm>
              <a:off x="9467765" y="1750675"/>
              <a:ext cx="2615380" cy="369332"/>
            </a:xfrm>
            <a:prstGeom prst="rect">
              <a:avLst/>
            </a:prstGeom>
            <a:noFill/>
          </p:spPr>
          <p:txBody>
            <a:bodyPr wrap="square" rtlCol="0">
              <a:spAutoFit/>
            </a:bodyPr>
            <a:lstStyle/>
            <a:p>
              <a:pPr algn="ctr"/>
              <a:r>
                <a:rPr lang="en-GB" b="1" dirty="0">
                  <a:solidFill>
                    <a:srgbClr val="783AE0"/>
                  </a:solidFill>
                  <a:latin typeface="Aptos" panose="020B0004020202020204" pitchFamily="34" charset="0"/>
                </a:rPr>
                <a:t>SVC</a:t>
              </a:r>
            </a:p>
          </p:txBody>
        </p:sp>
      </p:grpSp>
    </p:spTree>
    <p:extLst>
      <p:ext uri="{BB962C8B-B14F-4D97-AF65-F5344CB8AC3E}">
        <p14:creationId xmlns:p14="http://schemas.microsoft.com/office/powerpoint/2010/main" val="3952486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BAB5E414-D899-2F3B-F44D-CF8B5404EE42}"/>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6DCFFEB4-4F06-0D7F-8C7C-26AC652D0C1F}"/>
              </a:ext>
            </a:extLst>
          </p:cNvPr>
          <p:cNvSpPr>
            <a:spLocks noGrp="1"/>
          </p:cNvSpPr>
          <p:nvPr>
            <p:ph type="title"/>
          </p:nvPr>
        </p:nvSpPr>
        <p:spPr>
          <a:xfrm>
            <a:off x="1751012" y="609600"/>
            <a:ext cx="8676222" cy="3234813"/>
          </a:xfrm>
        </p:spPr>
        <p:txBody>
          <a:bodyPr vert="horz" lIns="91440" tIns="45720" rIns="91440" bIns="45720" rtlCol="0" anchor="b">
            <a:normAutofit/>
          </a:bodyPr>
          <a:lstStyle/>
          <a:p>
            <a:pPr algn="ctr"/>
            <a:r>
              <a:rPr lang="en-GB" sz="4800" cap="none" dirty="0">
                <a:effectLst>
                  <a:glow rad="38100">
                    <a:schemeClr val="bg1">
                      <a:lumMod val="65000"/>
                      <a:lumOff val="35000"/>
                      <a:alpha val="50000"/>
                    </a:schemeClr>
                  </a:glow>
                  <a:outerShdw blurRad="28575" dist="31750" dir="13200000" algn="tl" rotWithShape="0">
                    <a:srgbClr val="000000">
                      <a:alpha val="25000"/>
                    </a:srgbClr>
                  </a:outerShdw>
                </a:effectLst>
              </a:rPr>
              <a:t>What are we going to do?</a:t>
            </a:r>
            <a:endParaRPr lang="en-US" sz="4800" cap="none" dirty="0">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1581483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80C71-2C57-8074-148B-20B507AC2904}"/>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3C399743-946C-3D5A-AD5A-472F5291C4A7}"/>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SVC </a:t>
            </a:r>
            <a:r>
              <a:rPr lang="en-GB" sz="4400" cap="none" dirty="0" err="1">
                <a:effectLst>
                  <a:glow rad="38100">
                    <a:schemeClr val="bg1">
                      <a:lumMod val="65000"/>
                      <a:lumOff val="35000"/>
                      <a:alpha val="40000"/>
                    </a:schemeClr>
                  </a:glow>
                  <a:outerShdw blurRad="38100" dist="38100" dir="2700000" algn="tl">
                    <a:srgbClr val="000000">
                      <a:alpha val="43137"/>
                    </a:srgbClr>
                  </a:outerShdw>
                </a:effectLst>
              </a:rPr>
              <a:t>LifeGroups</a:t>
            </a:r>
            <a:endParaRPr lang="en-GB" sz="4400" cap="none" dirty="0">
              <a:effectLst>
                <a:glow rad="38100">
                  <a:schemeClr val="bg1">
                    <a:lumMod val="65000"/>
                    <a:lumOff val="35000"/>
                    <a:alpha val="40000"/>
                  </a:schemeClr>
                </a:glow>
                <a:outerShdw blurRad="38100" dist="38100" dir="2700000" algn="tl">
                  <a:srgbClr val="000000">
                    <a:alpha val="43137"/>
                  </a:srgbClr>
                </a:outerShdw>
              </a:effectLst>
            </a:endParaRPr>
          </a:p>
        </p:txBody>
      </p:sp>
      <p:pic>
        <p:nvPicPr>
          <p:cNvPr id="2" name="Picture 1">
            <a:extLst>
              <a:ext uri="{FF2B5EF4-FFF2-40B4-BE49-F238E27FC236}">
                <a16:creationId xmlns:a16="http://schemas.microsoft.com/office/drawing/2014/main" id="{E653887B-08FC-9C20-AAD0-917588F92723}"/>
              </a:ext>
            </a:extLst>
          </p:cNvPr>
          <p:cNvPicPr>
            <a:picLocks noChangeAspect="1"/>
          </p:cNvPicPr>
          <p:nvPr/>
        </p:nvPicPr>
        <p:blipFill>
          <a:blip r:embed="rId2"/>
          <a:srcRect l="22044" t="17071" r="22908" b="25514"/>
          <a:stretch>
            <a:fillRect/>
          </a:stretch>
        </p:blipFill>
        <p:spPr>
          <a:xfrm>
            <a:off x="9979015" y="421078"/>
            <a:ext cx="1592880" cy="1327400"/>
          </a:xfrm>
          <a:prstGeom prst="rect">
            <a:avLst/>
          </a:prstGeom>
        </p:spPr>
      </p:pic>
      <p:sp>
        <p:nvSpPr>
          <p:cNvPr id="5" name="Content Placeholder 2">
            <a:extLst>
              <a:ext uri="{FF2B5EF4-FFF2-40B4-BE49-F238E27FC236}">
                <a16:creationId xmlns:a16="http://schemas.microsoft.com/office/drawing/2014/main" id="{DAFEC8EB-0B9C-4F9A-C666-917EE5926EE0}"/>
              </a:ext>
            </a:extLst>
          </p:cNvPr>
          <p:cNvSpPr>
            <a:spLocks noGrp="1"/>
          </p:cNvSpPr>
          <p:nvPr>
            <p:ph idx="1"/>
          </p:nvPr>
        </p:nvSpPr>
        <p:spPr>
          <a:xfrm>
            <a:off x="767786" y="1748478"/>
            <a:ext cx="10578640" cy="4520939"/>
          </a:xfrm>
        </p:spPr>
        <p:txBody>
          <a:bodyPr>
            <a:normAutofit/>
          </a:bodyPr>
          <a:lstStyle/>
          <a:p>
            <a:pPr marL="0" indent="0" algn="just">
              <a:buNone/>
            </a:pPr>
            <a:r>
              <a:rPr lang="en-GB" sz="3600" cap="none" dirty="0">
                <a:solidFill>
                  <a:srgbClr val="A9E023"/>
                </a:solidFill>
              </a:rPr>
              <a:t>Disciples are Learners.</a:t>
            </a:r>
          </a:p>
          <a:p>
            <a:pPr marL="0" indent="0" algn="just">
              <a:buNone/>
            </a:pPr>
            <a:r>
              <a:rPr lang="en-GB" sz="3600" cap="none" dirty="0">
                <a:solidFill>
                  <a:srgbClr val="A9E023"/>
                </a:solidFill>
              </a:rPr>
              <a:t>Disciples are followers.</a:t>
            </a:r>
          </a:p>
          <a:p>
            <a:pPr marL="0" indent="0" algn="just">
              <a:buNone/>
            </a:pPr>
            <a:r>
              <a:rPr lang="en-GB" sz="3600" cap="none" dirty="0">
                <a:solidFill>
                  <a:srgbClr val="A9E023"/>
                </a:solidFill>
              </a:rPr>
              <a:t>Disciples are messengers.</a:t>
            </a:r>
          </a:p>
        </p:txBody>
      </p:sp>
      <p:sp>
        <p:nvSpPr>
          <p:cNvPr id="6" name="TextBox 5">
            <a:extLst>
              <a:ext uri="{FF2B5EF4-FFF2-40B4-BE49-F238E27FC236}">
                <a16:creationId xmlns:a16="http://schemas.microsoft.com/office/drawing/2014/main" id="{23D567E7-E2E5-69D1-B68F-93DF7AE301C6}"/>
              </a:ext>
            </a:extLst>
          </p:cNvPr>
          <p:cNvSpPr txBox="1"/>
          <p:nvPr/>
        </p:nvSpPr>
        <p:spPr>
          <a:xfrm>
            <a:off x="9467765" y="1750675"/>
            <a:ext cx="2615380" cy="369332"/>
          </a:xfrm>
          <a:prstGeom prst="rect">
            <a:avLst/>
          </a:prstGeom>
          <a:noFill/>
        </p:spPr>
        <p:txBody>
          <a:bodyPr wrap="square" rtlCol="0">
            <a:spAutoFit/>
          </a:bodyPr>
          <a:lstStyle/>
          <a:p>
            <a:pPr algn="ctr"/>
            <a:r>
              <a:rPr lang="en-GB" b="1" dirty="0">
                <a:solidFill>
                  <a:srgbClr val="783AE0"/>
                </a:solidFill>
                <a:latin typeface="Aptos" panose="020B0004020202020204" pitchFamily="34" charset="0"/>
              </a:rPr>
              <a:t>SVC</a:t>
            </a:r>
          </a:p>
        </p:txBody>
      </p:sp>
    </p:spTree>
    <p:extLst>
      <p:ext uri="{BB962C8B-B14F-4D97-AF65-F5344CB8AC3E}">
        <p14:creationId xmlns:p14="http://schemas.microsoft.com/office/powerpoint/2010/main" val="2073975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D16E9-8722-1CA9-5CFB-3E7E92E424C7}"/>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B6CAEC9E-9590-E7F3-18C9-EF1C266478EC}"/>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SVC </a:t>
            </a:r>
            <a:r>
              <a:rPr lang="en-GB" sz="4400" cap="none" dirty="0" err="1">
                <a:effectLst>
                  <a:glow rad="38100">
                    <a:schemeClr val="bg1">
                      <a:lumMod val="65000"/>
                      <a:lumOff val="35000"/>
                      <a:alpha val="40000"/>
                    </a:schemeClr>
                  </a:glow>
                  <a:outerShdw blurRad="38100" dist="38100" dir="2700000" algn="tl">
                    <a:srgbClr val="000000">
                      <a:alpha val="43137"/>
                    </a:srgbClr>
                  </a:outerShdw>
                </a:effectLst>
              </a:rPr>
              <a:t>LifeGroup</a:t>
            </a:r>
            <a:r>
              <a:rPr lang="en-GB" sz="4400" cap="none" dirty="0">
                <a:effectLst>
                  <a:glow rad="38100">
                    <a:schemeClr val="bg1">
                      <a:lumMod val="65000"/>
                      <a:lumOff val="35000"/>
                      <a:alpha val="40000"/>
                    </a:schemeClr>
                  </a:glow>
                  <a:outerShdw blurRad="38100" dist="38100" dir="2700000" algn="tl">
                    <a:srgbClr val="000000">
                      <a:alpha val="43137"/>
                    </a:srgbClr>
                  </a:outerShdw>
                </a:effectLst>
              </a:rPr>
              <a:t> Activities</a:t>
            </a:r>
          </a:p>
        </p:txBody>
      </p:sp>
      <p:sp>
        <p:nvSpPr>
          <p:cNvPr id="5" name="Content Placeholder 2">
            <a:extLst>
              <a:ext uri="{FF2B5EF4-FFF2-40B4-BE49-F238E27FC236}">
                <a16:creationId xmlns:a16="http://schemas.microsoft.com/office/drawing/2014/main" id="{676101DE-3CF8-4577-C870-131BDE7BA074}"/>
              </a:ext>
            </a:extLst>
          </p:cNvPr>
          <p:cNvSpPr>
            <a:spLocks noGrp="1"/>
          </p:cNvSpPr>
          <p:nvPr>
            <p:ph idx="1"/>
          </p:nvPr>
        </p:nvSpPr>
        <p:spPr>
          <a:xfrm>
            <a:off x="767786" y="1748478"/>
            <a:ext cx="10578640" cy="4520939"/>
          </a:xfrm>
        </p:spPr>
        <p:txBody>
          <a:bodyPr>
            <a:normAutofit/>
          </a:bodyPr>
          <a:lstStyle/>
          <a:p>
            <a:pPr marL="0" indent="0" algn="just">
              <a:buNone/>
            </a:pPr>
            <a:r>
              <a:rPr lang="en-GB" sz="3600" cap="none" dirty="0">
                <a:solidFill>
                  <a:srgbClr val="A9E023"/>
                </a:solidFill>
              </a:rPr>
              <a:t>Prayer</a:t>
            </a:r>
          </a:p>
          <a:p>
            <a:pPr marL="0" indent="0" algn="just">
              <a:buNone/>
            </a:pPr>
            <a:r>
              <a:rPr lang="en-GB" sz="3600" cap="none" dirty="0">
                <a:solidFill>
                  <a:srgbClr val="A9E023"/>
                </a:solidFill>
              </a:rPr>
              <a:t>Bible Engagement</a:t>
            </a:r>
          </a:p>
          <a:p>
            <a:pPr marL="0" indent="0" algn="just">
              <a:buNone/>
            </a:pPr>
            <a:r>
              <a:rPr lang="en-GB" sz="3600" cap="none" dirty="0">
                <a:solidFill>
                  <a:srgbClr val="A9E023"/>
                </a:solidFill>
              </a:rPr>
              <a:t>Scripture Memory</a:t>
            </a:r>
          </a:p>
          <a:p>
            <a:pPr marL="0" indent="0" algn="just">
              <a:buNone/>
            </a:pPr>
            <a:r>
              <a:rPr lang="en-GB" sz="3600" cap="none" dirty="0">
                <a:solidFill>
                  <a:srgbClr val="A9E023"/>
                </a:solidFill>
              </a:rPr>
              <a:t>Accountability</a:t>
            </a:r>
          </a:p>
          <a:p>
            <a:pPr marL="0" indent="0" algn="just">
              <a:buNone/>
            </a:pPr>
            <a:r>
              <a:rPr lang="en-GB" sz="3600" cap="none" dirty="0">
                <a:solidFill>
                  <a:srgbClr val="A9E023"/>
                </a:solidFill>
              </a:rPr>
              <a:t>Sharing Jesus</a:t>
            </a:r>
          </a:p>
        </p:txBody>
      </p:sp>
      <p:grpSp>
        <p:nvGrpSpPr>
          <p:cNvPr id="4" name="Group 3">
            <a:extLst>
              <a:ext uri="{FF2B5EF4-FFF2-40B4-BE49-F238E27FC236}">
                <a16:creationId xmlns:a16="http://schemas.microsoft.com/office/drawing/2014/main" id="{FAF39E14-A67C-D7C9-9589-98F36F553731}"/>
              </a:ext>
            </a:extLst>
          </p:cNvPr>
          <p:cNvGrpSpPr/>
          <p:nvPr/>
        </p:nvGrpSpPr>
        <p:grpSpPr>
          <a:xfrm>
            <a:off x="9467765" y="421078"/>
            <a:ext cx="2615380" cy="1698929"/>
            <a:chOff x="9467765" y="421078"/>
            <a:chExt cx="2615380" cy="1698929"/>
          </a:xfrm>
        </p:grpSpPr>
        <p:pic>
          <p:nvPicPr>
            <p:cNvPr id="2" name="Picture 1">
              <a:extLst>
                <a:ext uri="{FF2B5EF4-FFF2-40B4-BE49-F238E27FC236}">
                  <a16:creationId xmlns:a16="http://schemas.microsoft.com/office/drawing/2014/main" id="{941FFA92-378C-051A-940E-7F009C9BA4AA}"/>
                </a:ext>
              </a:extLst>
            </p:cNvPr>
            <p:cNvPicPr>
              <a:picLocks noChangeAspect="1"/>
            </p:cNvPicPr>
            <p:nvPr/>
          </p:nvPicPr>
          <p:blipFill>
            <a:blip r:embed="rId2"/>
            <a:srcRect l="22044" t="17071" r="22908" b="25514"/>
            <a:stretch>
              <a:fillRect/>
            </a:stretch>
          </p:blipFill>
          <p:spPr>
            <a:xfrm>
              <a:off x="9979015" y="421078"/>
              <a:ext cx="1592880" cy="1327400"/>
            </a:xfrm>
            <a:prstGeom prst="rect">
              <a:avLst/>
            </a:prstGeom>
          </p:spPr>
        </p:pic>
        <p:sp>
          <p:nvSpPr>
            <p:cNvPr id="3" name="TextBox 2">
              <a:extLst>
                <a:ext uri="{FF2B5EF4-FFF2-40B4-BE49-F238E27FC236}">
                  <a16:creationId xmlns:a16="http://schemas.microsoft.com/office/drawing/2014/main" id="{A3BB8A10-B813-2B34-938E-CABBEDA11734}"/>
                </a:ext>
              </a:extLst>
            </p:cNvPr>
            <p:cNvSpPr txBox="1"/>
            <p:nvPr/>
          </p:nvSpPr>
          <p:spPr>
            <a:xfrm>
              <a:off x="9467765" y="1750675"/>
              <a:ext cx="2615380" cy="369332"/>
            </a:xfrm>
            <a:prstGeom prst="rect">
              <a:avLst/>
            </a:prstGeom>
            <a:noFill/>
          </p:spPr>
          <p:txBody>
            <a:bodyPr wrap="square" rtlCol="0">
              <a:spAutoFit/>
            </a:bodyPr>
            <a:lstStyle/>
            <a:p>
              <a:pPr algn="ctr"/>
              <a:r>
                <a:rPr lang="en-GB" b="1" dirty="0">
                  <a:solidFill>
                    <a:srgbClr val="783AE0"/>
                  </a:solidFill>
                  <a:latin typeface="Aptos" panose="020B0004020202020204" pitchFamily="34" charset="0"/>
                </a:rPr>
                <a:t>SVC</a:t>
              </a:r>
            </a:p>
          </p:txBody>
        </p:sp>
      </p:grpSp>
    </p:spTree>
    <p:extLst>
      <p:ext uri="{BB962C8B-B14F-4D97-AF65-F5344CB8AC3E}">
        <p14:creationId xmlns:p14="http://schemas.microsoft.com/office/powerpoint/2010/main" val="2049452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AB06B-A024-0BC8-CAEE-52A145E17785}"/>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28D539FF-8AD8-0909-73CC-FA7082FB64E9}"/>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SVC </a:t>
            </a:r>
            <a:r>
              <a:rPr lang="en-GB" sz="4400" cap="none" dirty="0" err="1">
                <a:effectLst>
                  <a:glow rad="38100">
                    <a:schemeClr val="bg1">
                      <a:lumMod val="65000"/>
                      <a:lumOff val="35000"/>
                      <a:alpha val="40000"/>
                    </a:schemeClr>
                  </a:glow>
                  <a:outerShdw blurRad="38100" dist="38100" dir="2700000" algn="tl">
                    <a:srgbClr val="000000">
                      <a:alpha val="43137"/>
                    </a:srgbClr>
                  </a:outerShdw>
                </a:effectLst>
              </a:rPr>
              <a:t>LifeGroup</a:t>
            </a:r>
            <a:r>
              <a:rPr lang="en-GB" sz="4400" cap="none" dirty="0">
                <a:effectLst>
                  <a:glow rad="38100">
                    <a:schemeClr val="bg1">
                      <a:lumMod val="65000"/>
                      <a:lumOff val="35000"/>
                      <a:alpha val="40000"/>
                    </a:schemeClr>
                  </a:glow>
                  <a:outerShdw blurRad="38100" dist="38100" dir="2700000" algn="tl">
                    <a:srgbClr val="000000">
                      <a:alpha val="43137"/>
                    </a:srgbClr>
                  </a:outerShdw>
                </a:effectLst>
              </a:rPr>
              <a:t> Values</a:t>
            </a:r>
          </a:p>
        </p:txBody>
      </p:sp>
      <p:sp>
        <p:nvSpPr>
          <p:cNvPr id="29" name="Content Placeholder 2">
            <a:extLst>
              <a:ext uri="{FF2B5EF4-FFF2-40B4-BE49-F238E27FC236}">
                <a16:creationId xmlns:a16="http://schemas.microsoft.com/office/drawing/2014/main" id="{EF3DEE3F-051E-1F82-2C3D-E569DC9EA078}"/>
              </a:ext>
            </a:extLst>
          </p:cNvPr>
          <p:cNvSpPr>
            <a:spLocks noGrp="1"/>
          </p:cNvSpPr>
          <p:nvPr>
            <p:ph idx="1"/>
          </p:nvPr>
        </p:nvSpPr>
        <p:spPr>
          <a:xfrm>
            <a:off x="1440426" y="1748478"/>
            <a:ext cx="9905999" cy="4520939"/>
          </a:xfrm>
        </p:spPr>
        <p:txBody>
          <a:bodyPr>
            <a:normAutofit/>
          </a:bodyPr>
          <a:lstStyle/>
          <a:p>
            <a:pPr marL="0" indent="0" algn="just">
              <a:buNone/>
            </a:pPr>
            <a:r>
              <a:rPr lang="en-GB" sz="3600" cap="none" dirty="0">
                <a:solidFill>
                  <a:srgbClr val="A9E023"/>
                </a:solidFill>
              </a:rPr>
              <a:t>Core Values:</a:t>
            </a:r>
          </a:p>
          <a:p>
            <a:pPr marL="742950" indent="-742950" algn="just">
              <a:buFont typeface="+mj-lt"/>
              <a:buAutoNum type="arabicPeriod"/>
            </a:pPr>
            <a:r>
              <a:rPr lang="en-GB" sz="3600" cap="none" dirty="0">
                <a:solidFill>
                  <a:srgbClr val="A9E023"/>
                </a:solidFill>
              </a:rPr>
              <a:t>Scripture As Roots (2 Timothy 3:16-17)</a:t>
            </a:r>
          </a:p>
          <a:p>
            <a:pPr marL="742950" indent="-742950" algn="just">
              <a:buFont typeface="+mj-lt"/>
              <a:buAutoNum type="arabicPeriod"/>
            </a:pPr>
            <a:r>
              <a:rPr lang="en-GB" sz="3600" cap="none" dirty="0">
                <a:solidFill>
                  <a:srgbClr val="A9E023"/>
                </a:solidFill>
              </a:rPr>
              <a:t>Community As Fruit (Hebrews 10:19-25)</a:t>
            </a:r>
          </a:p>
          <a:p>
            <a:pPr marL="742950" indent="-742950" algn="just">
              <a:buFont typeface="+mj-lt"/>
              <a:buAutoNum type="arabicPeriod"/>
            </a:pPr>
            <a:r>
              <a:rPr lang="en-GB" sz="3600" cap="none" dirty="0">
                <a:solidFill>
                  <a:srgbClr val="A9E023"/>
                </a:solidFill>
              </a:rPr>
              <a:t>Bring Your Wins &amp; Losses (Philippians  1:6)</a:t>
            </a:r>
          </a:p>
          <a:p>
            <a:pPr marL="742950" indent="-742950" algn="just">
              <a:buFont typeface="+mj-lt"/>
              <a:buAutoNum type="arabicPeriod"/>
            </a:pPr>
            <a:r>
              <a:rPr lang="en-GB" sz="3600" cap="none" dirty="0">
                <a:solidFill>
                  <a:srgbClr val="A9E023"/>
                </a:solidFill>
              </a:rPr>
              <a:t>Walk In The Light (1 John 1:5-10)</a:t>
            </a:r>
          </a:p>
          <a:p>
            <a:pPr marL="742950" indent="-742950" algn="just">
              <a:buFont typeface="+mj-lt"/>
              <a:buAutoNum type="arabicPeriod"/>
            </a:pPr>
            <a:r>
              <a:rPr lang="en-GB" sz="3600" cap="none" dirty="0">
                <a:solidFill>
                  <a:srgbClr val="A9E023"/>
                </a:solidFill>
              </a:rPr>
              <a:t>Live Beyond Yourself (Philippians  2:3)</a:t>
            </a:r>
          </a:p>
        </p:txBody>
      </p:sp>
      <p:pic>
        <p:nvPicPr>
          <p:cNvPr id="10" name="Picture 9">
            <a:extLst>
              <a:ext uri="{FF2B5EF4-FFF2-40B4-BE49-F238E27FC236}">
                <a16:creationId xmlns:a16="http://schemas.microsoft.com/office/drawing/2014/main" id="{F3E22F5C-4806-A1BA-C4E4-D72CC8AB753E}"/>
              </a:ext>
            </a:extLst>
          </p:cNvPr>
          <p:cNvPicPr>
            <a:picLocks noChangeAspect="1"/>
          </p:cNvPicPr>
          <p:nvPr/>
        </p:nvPicPr>
        <p:blipFill>
          <a:blip r:embed="rId2">
            <a:duotone>
              <a:schemeClr val="accent1">
                <a:shade val="45000"/>
                <a:satMod val="135000"/>
              </a:schemeClr>
              <a:prstClr val="white"/>
            </a:duotone>
          </a:blip>
          <a:srcRect/>
          <a:stretch/>
        </p:blipFill>
        <p:spPr>
          <a:xfrm>
            <a:off x="744576" y="2598989"/>
            <a:ext cx="562273" cy="684000"/>
          </a:xfrm>
          <a:prstGeom prst="rect">
            <a:avLst/>
          </a:prstGeom>
        </p:spPr>
      </p:pic>
      <p:pic>
        <p:nvPicPr>
          <p:cNvPr id="11" name="Picture 10">
            <a:extLst>
              <a:ext uri="{FF2B5EF4-FFF2-40B4-BE49-F238E27FC236}">
                <a16:creationId xmlns:a16="http://schemas.microsoft.com/office/drawing/2014/main" id="{CE69C557-6E5F-8C6C-BD38-1BB09DE8C03A}"/>
              </a:ext>
            </a:extLst>
          </p:cNvPr>
          <p:cNvPicPr>
            <a:picLocks noChangeAspect="1"/>
          </p:cNvPicPr>
          <p:nvPr/>
        </p:nvPicPr>
        <p:blipFill>
          <a:blip r:embed="rId3">
            <a:duotone>
              <a:schemeClr val="accent1">
                <a:shade val="45000"/>
                <a:satMod val="135000"/>
              </a:schemeClr>
              <a:prstClr val="white"/>
            </a:duotone>
          </a:blip>
          <a:srcRect/>
          <a:stretch/>
        </p:blipFill>
        <p:spPr>
          <a:xfrm>
            <a:off x="692342" y="3289778"/>
            <a:ext cx="681296" cy="684000"/>
          </a:xfrm>
          <a:prstGeom prst="rect">
            <a:avLst/>
          </a:prstGeom>
        </p:spPr>
      </p:pic>
      <p:pic>
        <p:nvPicPr>
          <p:cNvPr id="12" name="Picture 11">
            <a:extLst>
              <a:ext uri="{FF2B5EF4-FFF2-40B4-BE49-F238E27FC236}">
                <a16:creationId xmlns:a16="http://schemas.microsoft.com/office/drawing/2014/main" id="{B549E533-ABD6-365A-A61F-A8B6D2243CF4}"/>
              </a:ext>
            </a:extLst>
          </p:cNvPr>
          <p:cNvPicPr>
            <a:picLocks noChangeAspect="1"/>
          </p:cNvPicPr>
          <p:nvPr/>
        </p:nvPicPr>
        <p:blipFill>
          <a:blip r:embed="rId4">
            <a:duotone>
              <a:schemeClr val="accent1">
                <a:shade val="45000"/>
                <a:satMod val="135000"/>
              </a:schemeClr>
              <a:prstClr val="white"/>
            </a:duotone>
          </a:blip>
          <a:srcRect/>
          <a:stretch/>
        </p:blipFill>
        <p:spPr>
          <a:xfrm>
            <a:off x="732618" y="4050905"/>
            <a:ext cx="570627" cy="648000"/>
          </a:xfrm>
          <a:prstGeom prst="rect">
            <a:avLst/>
          </a:prstGeom>
        </p:spPr>
      </p:pic>
      <p:pic>
        <p:nvPicPr>
          <p:cNvPr id="15" name="Picture 14">
            <a:extLst>
              <a:ext uri="{FF2B5EF4-FFF2-40B4-BE49-F238E27FC236}">
                <a16:creationId xmlns:a16="http://schemas.microsoft.com/office/drawing/2014/main" id="{10FED05E-A440-BCA6-46A6-DB328893A5F5}"/>
              </a:ext>
            </a:extLst>
          </p:cNvPr>
          <p:cNvPicPr>
            <a:picLocks noChangeAspect="1"/>
          </p:cNvPicPr>
          <p:nvPr/>
        </p:nvPicPr>
        <p:blipFill>
          <a:blip r:embed="rId5">
            <a:duotone>
              <a:schemeClr val="accent1">
                <a:shade val="45000"/>
                <a:satMod val="135000"/>
              </a:schemeClr>
              <a:prstClr val="white"/>
            </a:duotone>
          </a:blip>
          <a:srcRect/>
          <a:stretch/>
        </p:blipFill>
        <p:spPr>
          <a:xfrm>
            <a:off x="708705" y="5518414"/>
            <a:ext cx="731721" cy="684000"/>
          </a:xfrm>
          <a:prstGeom prst="rect">
            <a:avLst/>
          </a:prstGeom>
        </p:spPr>
      </p:pic>
      <p:pic>
        <p:nvPicPr>
          <p:cNvPr id="16" name="Picture 15">
            <a:extLst>
              <a:ext uri="{FF2B5EF4-FFF2-40B4-BE49-F238E27FC236}">
                <a16:creationId xmlns:a16="http://schemas.microsoft.com/office/drawing/2014/main" id="{1D69177D-51E7-AFE2-0E79-0E865DA36C38}"/>
              </a:ext>
            </a:extLst>
          </p:cNvPr>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ackgroundRemoval t="1969" b="90945" l="9524" r="95971">
                        <a14:foregroundMark x1="19780" y1="18504" x2="19780" y2="18504"/>
                        <a14:foregroundMark x1="14652" y1="3937" x2="14652" y2="3937"/>
                        <a14:foregroundMark x1="10256" y1="14567" x2="10256" y2="14567"/>
                        <a14:foregroundMark x1="13919" y1="25197" x2="13919" y2="25197"/>
                        <a14:foregroundMark x1="23810" y1="1969" x2="23810" y2="1969"/>
                        <a14:foregroundMark x1="33333" y1="3150" x2="33333" y2="3150"/>
                        <a14:foregroundMark x1="91941" y1="49606" x2="91941" y2="49606"/>
                        <a14:foregroundMark x1="95971" y1="52756" x2="95971" y2="52756"/>
                        <a14:foregroundMark x1="79853" y1="90945" x2="79853" y2="90945"/>
                        <a14:backgroundMark x1="62271" y1="50787" x2="62271" y2="50787"/>
                        <a14:backgroundMark x1="66667" y1="53937" x2="66667" y2="53937"/>
                        <a14:backgroundMark x1="60806" y1="53543" x2="60806" y2="53543"/>
                        <a14:backgroundMark x1="57875" y1="48031" x2="57875" y2="48031"/>
                        <a14:backgroundMark x1="61538" y1="68110" x2="61538" y2="68110"/>
                        <a14:backgroundMark x1="66667" y1="67323" x2="66667" y2="67323"/>
                      </a14:backgroundRemoval>
                    </a14:imgEffect>
                  </a14:imgLayer>
                </a14:imgProps>
              </a:ext>
            </a:extLst>
          </a:blip>
          <a:srcRect/>
          <a:stretch/>
        </p:blipFill>
        <p:spPr>
          <a:xfrm>
            <a:off x="613712" y="4752709"/>
            <a:ext cx="735165" cy="684000"/>
          </a:xfrm>
          <a:prstGeom prst="rect">
            <a:avLst/>
          </a:prstGeom>
        </p:spPr>
      </p:pic>
      <p:grpSp>
        <p:nvGrpSpPr>
          <p:cNvPr id="18" name="Group 17">
            <a:extLst>
              <a:ext uri="{FF2B5EF4-FFF2-40B4-BE49-F238E27FC236}">
                <a16:creationId xmlns:a16="http://schemas.microsoft.com/office/drawing/2014/main" id="{3AE46902-6367-35DD-6730-C7B2BBF40EFE}"/>
              </a:ext>
            </a:extLst>
          </p:cNvPr>
          <p:cNvGrpSpPr/>
          <p:nvPr/>
        </p:nvGrpSpPr>
        <p:grpSpPr>
          <a:xfrm>
            <a:off x="9467765" y="421078"/>
            <a:ext cx="2615380" cy="1698929"/>
            <a:chOff x="9467765" y="421078"/>
            <a:chExt cx="2615380" cy="1698929"/>
          </a:xfrm>
        </p:grpSpPr>
        <p:pic>
          <p:nvPicPr>
            <p:cNvPr id="2" name="Picture 1">
              <a:extLst>
                <a:ext uri="{FF2B5EF4-FFF2-40B4-BE49-F238E27FC236}">
                  <a16:creationId xmlns:a16="http://schemas.microsoft.com/office/drawing/2014/main" id="{345D4A15-9181-A95D-BC30-B8700ADCC38F}"/>
                </a:ext>
              </a:extLst>
            </p:cNvPr>
            <p:cNvPicPr>
              <a:picLocks noChangeAspect="1"/>
            </p:cNvPicPr>
            <p:nvPr/>
          </p:nvPicPr>
          <p:blipFill>
            <a:blip r:embed="rId8"/>
            <a:srcRect l="22044" t="17071" r="22908" b="25514"/>
            <a:stretch>
              <a:fillRect/>
            </a:stretch>
          </p:blipFill>
          <p:spPr>
            <a:xfrm>
              <a:off x="9979015" y="421078"/>
              <a:ext cx="1592880" cy="1327400"/>
            </a:xfrm>
            <a:prstGeom prst="rect">
              <a:avLst/>
            </a:prstGeom>
          </p:spPr>
        </p:pic>
        <p:sp>
          <p:nvSpPr>
            <p:cNvPr id="17" name="TextBox 16">
              <a:extLst>
                <a:ext uri="{FF2B5EF4-FFF2-40B4-BE49-F238E27FC236}">
                  <a16:creationId xmlns:a16="http://schemas.microsoft.com/office/drawing/2014/main" id="{A1B6A2D1-34BE-ADC8-E8F0-4DAFECD4DDB2}"/>
                </a:ext>
              </a:extLst>
            </p:cNvPr>
            <p:cNvSpPr txBox="1"/>
            <p:nvPr/>
          </p:nvSpPr>
          <p:spPr>
            <a:xfrm>
              <a:off x="9467765" y="1750675"/>
              <a:ext cx="2615380" cy="369332"/>
            </a:xfrm>
            <a:prstGeom prst="rect">
              <a:avLst/>
            </a:prstGeom>
            <a:noFill/>
          </p:spPr>
          <p:txBody>
            <a:bodyPr wrap="square" rtlCol="0">
              <a:spAutoFit/>
            </a:bodyPr>
            <a:lstStyle/>
            <a:p>
              <a:pPr algn="ctr"/>
              <a:r>
                <a:rPr lang="en-GB" b="1" dirty="0">
                  <a:solidFill>
                    <a:srgbClr val="783AE0"/>
                  </a:solidFill>
                  <a:latin typeface="Aptos" panose="020B0004020202020204" pitchFamily="34" charset="0"/>
                </a:rPr>
                <a:t>SVC</a:t>
              </a:r>
            </a:p>
          </p:txBody>
        </p:sp>
      </p:grpSp>
    </p:spTree>
    <p:extLst>
      <p:ext uri="{BB962C8B-B14F-4D97-AF65-F5344CB8AC3E}">
        <p14:creationId xmlns:p14="http://schemas.microsoft.com/office/powerpoint/2010/main" val="833025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EB9C2-A308-6B6C-A04A-E7E3553FD994}"/>
            </a:ext>
          </a:extLst>
        </p:cNvPr>
        <p:cNvGrpSpPr/>
        <p:nvPr/>
      </p:nvGrpSpPr>
      <p:grpSpPr>
        <a:xfrm>
          <a:off x="0" y="0"/>
          <a:ext cx="0" cy="0"/>
          <a:chOff x="0" y="0"/>
          <a:chExt cx="0" cy="0"/>
        </a:xfrm>
      </p:grpSpPr>
      <p:sp>
        <p:nvSpPr>
          <p:cNvPr id="28" name="Title 1">
            <a:extLst>
              <a:ext uri="{FF2B5EF4-FFF2-40B4-BE49-F238E27FC236}">
                <a16:creationId xmlns:a16="http://schemas.microsoft.com/office/drawing/2014/main" id="{3986B3D7-6ADD-263A-DE3D-93DA79744860}"/>
              </a:ext>
            </a:extLst>
          </p:cNvPr>
          <p:cNvSpPr>
            <a:spLocks noGrp="1"/>
          </p:cNvSpPr>
          <p:nvPr>
            <p:ph type="title"/>
          </p:nvPr>
        </p:nvSpPr>
        <p:spPr>
          <a:xfrm>
            <a:off x="767786" y="609600"/>
            <a:ext cx="9905998" cy="875071"/>
          </a:xfrm>
        </p:spPr>
        <p:txBody>
          <a:bodyPr>
            <a:normAutofit/>
          </a:bodyPr>
          <a:lstStyle/>
          <a:p>
            <a:r>
              <a:rPr lang="en-GB" sz="4400" cap="none" dirty="0">
                <a:effectLst>
                  <a:glow rad="38100">
                    <a:schemeClr val="bg1">
                      <a:lumMod val="65000"/>
                      <a:lumOff val="35000"/>
                      <a:alpha val="40000"/>
                    </a:schemeClr>
                  </a:glow>
                  <a:outerShdw blurRad="38100" dist="38100" dir="2700000" algn="tl">
                    <a:srgbClr val="000000">
                      <a:alpha val="43137"/>
                    </a:srgbClr>
                  </a:outerShdw>
                </a:effectLst>
              </a:rPr>
              <a:t>SVC </a:t>
            </a:r>
            <a:r>
              <a:rPr lang="en-GB" sz="4400" cap="none" dirty="0" err="1">
                <a:effectLst>
                  <a:glow rad="38100">
                    <a:schemeClr val="bg1">
                      <a:lumMod val="65000"/>
                      <a:lumOff val="35000"/>
                      <a:alpha val="40000"/>
                    </a:schemeClr>
                  </a:glow>
                  <a:outerShdw blurRad="38100" dist="38100" dir="2700000" algn="tl">
                    <a:srgbClr val="000000">
                      <a:alpha val="43137"/>
                    </a:srgbClr>
                  </a:outerShdw>
                </a:effectLst>
              </a:rPr>
              <a:t>LifeGroups</a:t>
            </a:r>
            <a:endParaRPr lang="en-GB" sz="4400" cap="none" dirty="0">
              <a:effectLst>
                <a:glow rad="38100">
                  <a:schemeClr val="bg1">
                    <a:lumMod val="65000"/>
                    <a:lumOff val="35000"/>
                    <a:alpha val="40000"/>
                  </a:schemeClr>
                </a:glow>
                <a:outerShdw blurRad="38100" dist="38100" dir="2700000" algn="tl">
                  <a:srgbClr val="000000">
                    <a:alpha val="43137"/>
                  </a:srgbClr>
                </a:outerShdw>
              </a:effectLst>
            </a:endParaRPr>
          </a:p>
        </p:txBody>
      </p:sp>
      <p:graphicFrame>
        <p:nvGraphicFramePr>
          <p:cNvPr id="31" name="Content Placeholder 2">
            <a:extLst>
              <a:ext uri="{FF2B5EF4-FFF2-40B4-BE49-F238E27FC236}">
                <a16:creationId xmlns:a16="http://schemas.microsoft.com/office/drawing/2014/main" id="{E58B996D-DA05-C7BF-49B4-BF27B419FF4D}"/>
              </a:ext>
            </a:extLst>
          </p:cNvPr>
          <p:cNvGraphicFramePr>
            <a:graphicFrameLocks noGrp="1"/>
          </p:cNvGraphicFramePr>
          <p:nvPr>
            <p:ph idx="1"/>
          </p:nvPr>
        </p:nvGraphicFramePr>
        <p:xfrm>
          <a:off x="158183" y="1748478"/>
          <a:ext cx="4620291" cy="4520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Content Placeholder 2">
            <a:extLst>
              <a:ext uri="{FF2B5EF4-FFF2-40B4-BE49-F238E27FC236}">
                <a16:creationId xmlns:a16="http://schemas.microsoft.com/office/drawing/2014/main" id="{6F0E59E4-A40B-78F0-8940-B29FA095A9CB}"/>
              </a:ext>
            </a:extLst>
          </p:cNvPr>
          <p:cNvSpPr txBox="1">
            <a:spLocks/>
          </p:cNvSpPr>
          <p:nvPr/>
        </p:nvSpPr>
        <p:spPr>
          <a:xfrm>
            <a:off x="4955458" y="1956616"/>
            <a:ext cx="6341807" cy="3663869"/>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lgn="just"/>
            <a:r>
              <a:rPr lang="en-GB" sz="3600" cap="none" dirty="0">
                <a:solidFill>
                  <a:srgbClr val="A9E023"/>
                </a:solidFill>
              </a:rPr>
              <a:t>Touch base daily.</a:t>
            </a:r>
          </a:p>
          <a:p>
            <a:pPr algn="just"/>
            <a:r>
              <a:rPr lang="en-GB" sz="3600" cap="none" dirty="0">
                <a:solidFill>
                  <a:srgbClr val="A9E023"/>
                </a:solidFill>
              </a:rPr>
              <a:t>Build relationships/trust.</a:t>
            </a:r>
          </a:p>
          <a:p>
            <a:pPr algn="just"/>
            <a:r>
              <a:rPr lang="en-GB" sz="3600" cap="none" dirty="0">
                <a:solidFill>
                  <a:srgbClr val="A9E023"/>
                </a:solidFill>
              </a:rPr>
              <a:t>Share your story.</a:t>
            </a:r>
          </a:p>
          <a:p>
            <a:pPr algn="just"/>
            <a:r>
              <a:rPr lang="en-GB" sz="3600" cap="none" dirty="0">
                <a:solidFill>
                  <a:srgbClr val="A9E023"/>
                </a:solidFill>
              </a:rPr>
              <a:t>Pray for each other.</a:t>
            </a:r>
          </a:p>
        </p:txBody>
      </p:sp>
      <p:grpSp>
        <p:nvGrpSpPr>
          <p:cNvPr id="5" name="Group 4">
            <a:extLst>
              <a:ext uri="{FF2B5EF4-FFF2-40B4-BE49-F238E27FC236}">
                <a16:creationId xmlns:a16="http://schemas.microsoft.com/office/drawing/2014/main" id="{87437FB6-4E5B-4791-4E81-3402AC69300C}"/>
              </a:ext>
            </a:extLst>
          </p:cNvPr>
          <p:cNvGrpSpPr/>
          <p:nvPr/>
        </p:nvGrpSpPr>
        <p:grpSpPr>
          <a:xfrm>
            <a:off x="9467765" y="421078"/>
            <a:ext cx="2615380" cy="1698929"/>
            <a:chOff x="9467765" y="421078"/>
            <a:chExt cx="2615380" cy="1698929"/>
          </a:xfrm>
        </p:grpSpPr>
        <p:pic>
          <p:nvPicPr>
            <p:cNvPr id="6" name="Picture 5">
              <a:extLst>
                <a:ext uri="{FF2B5EF4-FFF2-40B4-BE49-F238E27FC236}">
                  <a16:creationId xmlns:a16="http://schemas.microsoft.com/office/drawing/2014/main" id="{625D77BB-8973-6C8A-51DC-29F0CE31E810}"/>
                </a:ext>
              </a:extLst>
            </p:cNvPr>
            <p:cNvPicPr>
              <a:picLocks noChangeAspect="1"/>
            </p:cNvPicPr>
            <p:nvPr/>
          </p:nvPicPr>
          <p:blipFill>
            <a:blip r:embed="rId7"/>
            <a:srcRect l="22044" t="17071" r="22908" b="25514"/>
            <a:stretch>
              <a:fillRect/>
            </a:stretch>
          </p:blipFill>
          <p:spPr>
            <a:xfrm>
              <a:off x="9979015" y="421078"/>
              <a:ext cx="1592880" cy="1327400"/>
            </a:xfrm>
            <a:prstGeom prst="rect">
              <a:avLst/>
            </a:prstGeom>
          </p:spPr>
        </p:pic>
        <p:sp>
          <p:nvSpPr>
            <p:cNvPr id="7" name="TextBox 6">
              <a:extLst>
                <a:ext uri="{FF2B5EF4-FFF2-40B4-BE49-F238E27FC236}">
                  <a16:creationId xmlns:a16="http://schemas.microsoft.com/office/drawing/2014/main" id="{EC8BEC76-C7C6-ADB3-70DB-AECBF287DA5D}"/>
                </a:ext>
              </a:extLst>
            </p:cNvPr>
            <p:cNvSpPr txBox="1"/>
            <p:nvPr/>
          </p:nvSpPr>
          <p:spPr>
            <a:xfrm>
              <a:off x="9467765" y="1750675"/>
              <a:ext cx="2615380" cy="369332"/>
            </a:xfrm>
            <a:prstGeom prst="rect">
              <a:avLst/>
            </a:prstGeom>
            <a:noFill/>
          </p:spPr>
          <p:txBody>
            <a:bodyPr wrap="square" rtlCol="0">
              <a:spAutoFit/>
            </a:bodyPr>
            <a:lstStyle/>
            <a:p>
              <a:pPr algn="ctr"/>
              <a:r>
                <a:rPr lang="en-GB" b="1" dirty="0">
                  <a:solidFill>
                    <a:srgbClr val="783AE0"/>
                  </a:solidFill>
                  <a:latin typeface="Aptos" panose="020B0004020202020204" pitchFamily="34" charset="0"/>
                </a:rPr>
                <a:t>SVC</a:t>
              </a:r>
            </a:p>
          </p:txBody>
        </p:sp>
      </p:grpSp>
    </p:spTree>
    <p:extLst>
      <p:ext uri="{BB962C8B-B14F-4D97-AF65-F5344CB8AC3E}">
        <p14:creationId xmlns:p14="http://schemas.microsoft.com/office/powerpoint/2010/main" val="14791278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A9E023"/>
      </a:accent1>
      <a:accent2>
        <a:srgbClr val="1FCDB6"/>
      </a:accent2>
      <a:accent3>
        <a:srgbClr val="5F99C9"/>
      </a:accent3>
      <a:accent4>
        <a:srgbClr val="AE65D1"/>
      </a:accent4>
      <a:accent5>
        <a:srgbClr val="D06423"/>
      </a:accent5>
      <a:accent6>
        <a:srgbClr val="DCAB11"/>
      </a:accent6>
      <a:hlink>
        <a:srgbClr val="ADE133"/>
      </a:hlink>
      <a:folHlink>
        <a:srgbClr val="C2EA66"/>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1FEE2289-88FB-467C-9C9A-54F3C85768F0}"/>
    </a:ext>
  </a:extLst>
</a:theme>
</file>

<file path=ppt/theme/theme2.xml><?xml version="1.0" encoding="utf-8"?>
<a:theme xmlns:a="http://schemas.openxmlformats.org/drawingml/2006/main" name="Droplet">
  <a:themeElements>
    <a:clrScheme name="Droplet">
      <a:dk1>
        <a:sysClr val="windowText" lastClr="000000"/>
      </a:dk1>
      <a:lt1>
        <a:sysClr val="window" lastClr="FFFFFF"/>
      </a:lt1>
      <a:dk2>
        <a:srgbClr val="4B4B4B"/>
      </a:dk2>
      <a:lt2>
        <a:srgbClr val="B5B5B5"/>
      </a:lt2>
      <a:accent1>
        <a:srgbClr val="9AC43E"/>
      </a:accent1>
      <a:accent2>
        <a:srgbClr val="44BA98"/>
      </a:accent2>
      <a:accent3>
        <a:srgbClr val="43A9D9"/>
      </a:accent3>
      <a:accent4>
        <a:srgbClr val="6274D8"/>
      </a:accent4>
      <a:accent5>
        <a:srgbClr val="AB54D7"/>
      </a:accent5>
      <a:accent6>
        <a:srgbClr val="D15B37"/>
      </a:accent6>
      <a:hlink>
        <a:srgbClr val="BFE962"/>
      </a:hlink>
      <a:folHlink>
        <a:srgbClr val="C0D591"/>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892FADA9-420D-4323-A7A4-C1060166525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TM03457485[[fn=Mesh]]</Template>
  <TotalTime>687</TotalTime>
  <Words>1005</Words>
  <Application>Microsoft Office PowerPoint</Application>
  <PresentationFormat>Widescreen</PresentationFormat>
  <Paragraphs>114</Paragraphs>
  <Slides>21</Slides>
  <Notes>3</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Mesh</vt:lpstr>
      <vt:lpstr>Droplet</vt:lpstr>
      <vt:lpstr>THIRST</vt:lpstr>
      <vt:lpstr>The Great Omission</vt:lpstr>
      <vt:lpstr>The Great Omission</vt:lpstr>
      <vt:lpstr>Matthew 4:18-20 NKJV</vt:lpstr>
      <vt:lpstr>The Great Omission</vt:lpstr>
      <vt:lpstr>The Great Omission</vt:lpstr>
      <vt:lpstr>The Great Omission</vt:lpstr>
      <vt:lpstr>The Great Omission</vt:lpstr>
      <vt:lpstr>The Great Omission</vt:lpstr>
      <vt:lpstr>Matthew 28:18-10 NLT</vt:lpstr>
      <vt:lpstr>A believer’s mission statement…</vt:lpstr>
      <vt:lpstr>Why is clarity crucial if we are going to be a disciple of Jesus and make disciples for him? • How does commitment without clarity affect our personal faith and ministry?</vt:lpstr>
      <vt:lpstr>What did Jesus do?</vt:lpstr>
      <vt:lpstr>The Jesus Model</vt:lpstr>
      <vt:lpstr>PowerPoint Presentation</vt:lpstr>
      <vt:lpstr>Our Discipleship Pathway</vt:lpstr>
      <vt:lpstr>What are we going to do?</vt:lpstr>
      <vt:lpstr>SVC LifeGroups</vt:lpstr>
      <vt:lpstr>SVC LifeGroup Activities</vt:lpstr>
      <vt:lpstr>SVC LifeGroup Values</vt:lpstr>
      <vt:lpstr>SVC LifeGroups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THIRST</dc:title>
  <dc:creator>Sutton Village Church</dc:creator>
  <cp:lastModifiedBy>Chris Milow</cp:lastModifiedBy>
  <cp:revision>3</cp:revision>
  <dcterms:created xsi:type="dcterms:W3CDTF">2025-12-13T06:31:25Z</dcterms:created>
  <dcterms:modified xsi:type="dcterms:W3CDTF">2026-02-03T22:50:47Z</dcterms:modified>
</cp:coreProperties>
</file>